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3"/>
  </p:notesMasterIdLst>
  <p:sldIdLst>
    <p:sldId id="256" r:id="rId2"/>
    <p:sldId id="438" r:id="rId3"/>
    <p:sldId id="264" r:id="rId4"/>
    <p:sldId id="432" r:id="rId5"/>
    <p:sldId id="398" r:id="rId6"/>
    <p:sldId id="391" r:id="rId7"/>
    <p:sldId id="433" r:id="rId8"/>
    <p:sldId id="312" r:id="rId9"/>
    <p:sldId id="409" r:id="rId10"/>
    <p:sldId id="313" r:id="rId11"/>
    <p:sldId id="411" r:id="rId12"/>
    <p:sldId id="314" r:id="rId13"/>
    <p:sldId id="315" r:id="rId14"/>
    <p:sldId id="413" r:id="rId15"/>
    <p:sldId id="417" r:id="rId16"/>
    <p:sldId id="434" r:id="rId17"/>
    <p:sldId id="435" r:id="rId18"/>
    <p:sldId id="263" r:id="rId19"/>
    <p:sldId id="400" r:id="rId20"/>
    <p:sldId id="377" r:id="rId21"/>
    <p:sldId id="436" r:id="rId22"/>
    <p:sldId id="437" r:id="rId23"/>
    <p:sldId id="382" r:id="rId24"/>
    <p:sldId id="383" r:id="rId25"/>
    <p:sldId id="385" r:id="rId26"/>
    <p:sldId id="427" r:id="rId27"/>
    <p:sldId id="428" r:id="rId28"/>
    <p:sldId id="429" r:id="rId29"/>
    <p:sldId id="384" r:id="rId30"/>
    <p:sldId id="390" r:id="rId31"/>
    <p:sldId id="425" r:id="rId32"/>
    <p:sldId id="404" r:id="rId33"/>
    <p:sldId id="426" r:id="rId34"/>
    <p:sldId id="421" r:id="rId35"/>
    <p:sldId id="420" r:id="rId36"/>
    <p:sldId id="431" r:id="rId37"/>
    <p:sldId id="408" r:id="rId38"/>
    <p:sldId id="422" r:id="rId39"/>
    <p:sldId id="260" r:id="rId40"/>
    <p:sldId id="423" r:id="rId41"/>
    <p:sldId id="262" r:id="rId4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6" d="100"/>
          <a:sy n="66" d="100"/>
        </p:scale>
        <p:origin x="66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DF7C8-2409-4718-A2B4-5A6CE016FE8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A19D6D1-5AC8-4ABB-AE71-B3C6996FEC5C}">
      <dgm:prSet/>
      <dgm:spPr/>
      <dgm:t>
        <a:bodyPr/>
        <a:lstStyle/>
        <a:p>
          <a:r>
            <a:rPr lang="pt-BR"/>
            <a:t>• Vigência do contrato: 18 meses, com possibilidade de prorrogação.</a:t>
          </a:r>
          <a:endParaRPr lang="en-US"/>
        </a:p>
      </dgm:t>
    </dgm:pt>
    <dgm:pt modelId="{290AF863-A7A2-4669-B2D7-481D41E56088}" type="parTrans" cxnId="{E2997150-1290-4F9D-8D01-8BC24EDF9D74}">
      <dgm:prSet/>
      <dgm:spPr/>
      <dgm:t>
        <a:bodyPr/>
        <a:lstStyle/>
        <a:p>
          <a:endParaRPr lang="en-US"/>
        </a:p>
      </dgm:t>
    </dgm:pt>
    <dgm:pt modelId="{489DC430-3533-492B-951D-DF42DDBDE78E}" type="sibTrans" cxnId="{E2997150-1290-4F9D-8D01-8BC24EDF9D74}">
      <dgm:prSet/>
      <dgm:spPr/>
      <dgm:t>
        <a:bodyPr/>
        <a:lstStyle/>
        <a:p>
          <a:endParaRPr lang="en-US"/>
        </a:p>
      </dgm:t>
    </dgm:pt>
    <dgm:pt modelId="{9ADC450F-2070-45D9-B4C0-F06454191C8B}">
      <dgm:prSet/>
      <dgm:spPr/>
      <dgm:t>
        <a:bodyPr/>
        <a:lstStyle/>
        <a:p>
          <a:r>
            <a:rPr lang="pt-BR"/>
            <a:t>• Atendimento remoto e presencial conforme necessidade.</a:t>
          </a:r>
          <a:endParaRPr lang="en-US"/>
        </a:p>
      </dgm:t>
    </dgm:pt>
    <dgm:pt modelId="{666FE4D1-AFE1-4EC6-8A5A-B805DA4C4356}" type="parTrans" cxnId="{67E036A4-B017-414C-818F-DF545CB16385}">
      <dgm:prSet/>
      <dgm:spPr/>
      <dgm:t>
        <a:bodyPr/>
        <a:lstStyle/>
        <a:p>
          <a:endParaRPr lang="en-US"/>
        </a:p>
      </dgm:t>
    </dgm:pt>
    <dgm:pt modelId="{2B13F199-E9F4-4501-9E79-1980CC157E90}" type="sibTrans" cxnId="{67E036A4-B017-414C-818F-DF545CB16385}">
      <dgm:prSet/>
      <dgm:spPr/>
      <dgm:t>
        <a:bodyPr/>
        <a:lstStyle/>
        <a:p>
          <a:endParaRPr lang="en-US"/>
        </a:p>
      </dgm:t>
    </dgm:pt>
    <dgm:pt modelId="{47145CF3-EEC4-447A-9896-8A9435FFFFEF}" type="pres">
      <dgm:prSet presAssocID="{09CDF7C8-2409-4718-A2B4-5A6CE016FE87}" presName="outerComposite" presStyleCnt="0">
        <dgm:presLayoutVars>
          <dgm:chMax val="5"/>
          <dgm:dir/>
          <dgm:resizeHandles val="exact"/>
        </dgm:presLayoutVars>
      </dgm:prSet>
      <dgm:spPr/>
    </dgm:pt>
    <dgm:pt modelId="{10E67C13-75A6-4112-9290-5E545D90CEBF}" type="pres">
      <dgm:prSet presAssocID="{09CDF7C8-2409-4718-A2B4-5A6CE016FE87}" presName="dummyMaxCanvas" presStyleCnt="0">
        <dgm:presLayoutVars/>
      </dgm:prSet>
      <dgm:spPr/>
    </dgm:pt>
    <dgm:pt modelId="{FF0AC576-AFD5-4D7E-A89C-974163EEE67D}" type="pres">
      <dgm:prSet presAssocID="{09CDF7C8-2409-4718-A2B4-5A6CE016FE87}" presName="TwoNodes_1" presStyleLbl="node1" presStyleIdx="0" presStyleCnt="2">
        <dgm:presLayoutVars>
          <dgm:bulletEnabled val="1"/>
        </dgm:presLayoutVars>
      </dgm:prSet>
      <dgm:spPr/>
    </dgm:pt>
    <dgm:pt modelId="{4576E1B9-83E5-481A-AE4A-0FD935AB5CE5}" type="pres">
      <dgm:prSet presAssocID="{09CDF7C8-2409-4718-A2B4-5A6CE016FE87}" presName="TwoNodes_2" presStyleLbl="node1" presStyleIdx="1" presStyleCnt="2">
        <dgm:presLayoutVars>
          <dgm:bulletEnabled val="1"/>
        </dgm:presLayoutVars>
      </dgm:prSet>
      <dgm:spPr/>
    </dgm:pt>
    <dgm:pt modelId="{6341A2CB-9C72-4573-993A-5ACA6790424C}" type="pres">
      <dgm:prSet presAssocID="{09CDF7C8-2409-4718-A2B4-5A6CE016FE87}" presName="TwoConn_1-2" presStyleLbl="fgAccFollowNode1" presStyleIdx="0" presStyleCnt="1">
        <dgm:presLayoutVars>
          <dgm:bulletEnabled val="1"/>
        </dgm:presLayoutVars>
      </dgm:prSet>
      <dgm:spPr/>
    </dgm:pt>
    <dgm:pt modelId="{6FEA64A3-2471-47EE-B4A8-8A825E567824}" type="pres">
      <dgm:prSet presAssocID="{09CDF7C8-2409-4718-A2B4-5A6CE016FE87}" presName="TwoNodes_1_text" presStyleLbl="node1" presStyleIdx="1" presStyleCnt="2">
        <dgm:presLayoutVars>
          <dgm:bulletEnabled val="1"/>
        </dgm:presLayoutVars>
      </dgm:prSet>
      <dgm:spPr/>
    </dgm:pt>
    <dgm:pt modelId="{32DCF11F-DB58-4155-995C-B20C0C693AEE}" type="pres">
      <dgm:prSet presAssocID="{09CDF7C8-2409-4718-A2B4-5A6CE016FE87}" presName="TwoNodes_2_text" presStyleLbl="node1" presStyleIdx="1" presStyleCnt="2">
        <dgm:presLayoutVars>
          <dgm:bulletEnabled val="1"/>
        </dgm:presLayoutVars>
      </dgm:prSet>
      <dgm:spPr/>
    </dgm:pt>
  </dgm:ptLst>
  <dgm:cxnLst>
    <dgm:cxn modelId="{72624C37-4B1C-42E2-BAC5-56E7F69419CD}" type="presOf" srcId="{09CDF7C8-2409-4718-A2B4-5A6CE016FE87}" destId="{47145CF3-EEC4-447A-9896-8A9435FFFFEF}" srcOrd="0" destOrd="0" presId="urn:microsoft.com/office/officeart/2005/8/layout/vProcess5"/>
    <dgm:cxn modelId="{11FFBA3B-4370-4B95-AF20-B8D187D72608}" type="presOf" srcId="{9ADC450F-2070-45D9-B4C0-F06454191C8B}" destId="{4576E1B9-83E5-481A-AE4A-0FD935AB5CE5}" srcOrd="0" destOrd="0" presId="urn:microsoft.com/office/officeart/2005/8/layout/vProcess5"/>
    <dgm:cxn modelId="{E2997150-1290-4F9D-8D01-8BC24EDF9D74}" srcId="{09CDF7C8-2409-4718-A2B4-5A6CE016FE87}" destId="{9A19D6D1-5AC8-4ABB-AE71-B3C6996FEC5C}" srcOrd="0" destOrd="0" parTransId="{290AF863-A7A2-4669-B2D7-481D41E56088}" sibTransId="{489DC430-3533-492B-951D-DF42DDBDE78E}"/>
    <dgm:cxn modelId="{76E24D7B-BA64-4CD1-91A3-F255B0E3743B}" type="presOf" srcId="{9A19D6D1-5AC8-4ABB-AE71-B3C6996FEC5C}" destId="{6FEA64A3-2471-47EE-B4A8-8A825E567824}" srcOrd="1" destOrd="0" presId="urn:microsoft.com/office/officeart/2005/8/layout/vProcess5"/>
    <dgm:cxn modelId="{42603C8B-28D6-4322-BB9B-14A0B6DA0302}" type="presOf" srcId="{9A19D6D1-5AC8-4ABB-AE71-B3C6996FEC5C}" destId="{FF0AC576-AFD5-4D7E-A89C-974163EEE67D}" srcOrd="0" destOrd="0" presId="urn:microsoft.com/office/officeart/2005/8/layout/vProcess5"/>
    <dgm:cxn modelId="{85F8529F-FC88-4E68-962F-DC98615B9DA2}" type="presOf" srcId="{489DC430-3533-492B-951D-DF42DDBDE78E}" destId="{6341A2CB-9C72-4573-993A-5ACA6790424C}" srcOrd="0" destOrd="0" presId="urn:microsoft.com/office/officeart/2005/8/layout/vProcess5"/>
    <dgm:cxn modelId="{67E036A4-B017-414C-818F-DF545CB16385}" srcId="{09CDF7C8-2409-4718-A2B4-5A6CE016FE87}" destId="{9ADC450F-2070-45D9-B4C0-F06454191C8B}" srcOrd="1" destOrd="0" parTransId="{666FE4D1-AFE1-4EC6-8A5A-B805DA4C4356}" sibTransId="{2B13F199-E9F4-4501-9E79-1980CC157E90}"/>
    <dgm:cxn modelId="{188686F0-A53F-4325-AD94-698A2624EFE5}" type="presOf" srcId="{9ADC450F-2070-45D9-B4C0-F06454191C8B}" destId="{32DCF11F-DB58-4155-995C-B20C0C693AEE}" srcOrd="1" destOrd="0" presId="urn:microsoft.com/office/officeart/2005/8/layout/vProcess5"/>
    <dgm:cxn modelId="{77F8566D-FAD3-4440-8DAB-E968C04CB49B}" type="presParOf" srcId="{47145CF3-EEC4-447A-9896-8A9435FFFFEF}" destId="{10E67C13-75A6-4112-9290-5E545D90CEBF}" srcOrd="0" destOrd="0" presId="urn:microsoft.com/office/officeart/2005/8/layout/vProcess5"/>
    <dgm:cxn modelId="{4D9393DA-22EC-4D3E-BBC3-6E3547B78AC4}" type="presParOf" srcId="{47145CF3-EEC4-447A-9896-8A9435FFFFEF}" destId="{FF0AC576-AFD5-4D7E-A89C-974163EEE67D}" srcOrd="1" destOrd="0" presId="urn:microsoft.com/office/officeart/2005/8/layout/vProcess5"/>
    <dgm:cxn modelId="{07094C10-47B0-4F92-9774-A65B1141A2ED}" type="presParOf" srcId="{47145CF3-EEC4-447A-9896-8A9435FFFFEF}" destId="{4576E1B9-83E5-481A-AE4A-0FD935AB5CE5}" srcOrd="2" destOrd="0" presId="urn:microsoft.com/office/officeart/2005/8/layout/vProcess5"/>
    <dgm:cxn modelId="{F9CAB547-B849-415A-9937-56AD3A0C6B12}" type="presParOf" srcId="{47145CF3-EEC4-447A-9896-8A9435FFFFEF}" destId="{6341A2CB-9C72-4573-993A-5ACA6790424C}" srcOrd="3" destOrd="0" presId="urn:microsoft.com/office/officeart/2005/8/layout/vProcess5"/>
    <dgm:cxn modelId="{F533D6C0-EDB0-435D-93A3-6CA7C4043069}" type="presParOf" srcId="{47145CF3-EEC4-447A-9896-8A9435FFFFEF}" destId="{6FEA64A3-2471-47EE-B4A8-8A825E567824}" srcOrd="4" destOrd="0" presId="urn:microsoft.com/office/officeart/2005/8/layout/vProcess5"/>
    <dgm:cxn modelId="{9480328E-F3B0-4A8F-BE77-30F5093A4788}" type="presParOf" srcId="{47145CF3-EEC4-447A-9896-8A9435FFFFEF}" destId="{32DCF11F-DB58-4155-995C-B20C0C693AE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C576-AFD5-4D7E-A89C-974163EEE67D}">
      <dsp:nvSpPr>
        <dsp:cNvPr id="0" name=""/>
        <dsp:cNvSpPr/>
      </dsp:nvSpPr>
      <dsp:spPr>
        <a:xfrm>
          <a:off x="0" y="0"/>
          <a:ext cx="5147694" cy="11446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Vigência do contrato: 18 meses, com possibilidade de prorrogação.</a:t>
          </a:r>
          <a:endParaRPr lang="en-US" sz="2100" kern="1200"/>
        </a:p>
      </dsp:txBody>
      <dsp:txXfrm>
        <a:off x="33527" y="33527"/>
        <a:ext cx="3964568" cy="1077635"/>
      </dsp:txXfrm>
    </dsp:sp>
    <dsp:sp modelId="{4576E1B9-83E5-481A-AE4A-0FD935AB5CE5}">
      <dsp:nvSpPr>
        <dsp:cNvPr id="0" name=""/>
        <dsp:cNvSpPr/>
      </dsp:nvSpPr>
      <dsp:spPr>
        <a:xfrm>
          <a:off x="908416" y="1399064"/>
          <a:ext cx="5147694" cy="11446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Atendimento remoto e presencial conforme necessidade.</a:t>
          </a:r>
          <a:endParaRPr lang="en-US" sz="2100" kern="1200"/>
        </a:p>
      </dsp:txBody>
      <dsp:txXfrm>
        <a:off x="941943" y="1432591"/>
        <a:ext cx="3428175" cy="1077635"/>
      </dsp:txXfrm>
    </dsp:sp>
    <dsp:sp modelId="{6341A2CB-9C72-4573-993A-5ACA6790424C}">
      <dsp:nvSpPr>
        <dsp:cNvPr id="0" name=""/>
        <dsp:cNvSpPr/>
      </dsp:nvSpPr>
      <dsp:spPr>
        <a:xfrm>
          <a:off x="4403646" y="899852"/>
          <a:ext cx="744048" cy="74404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571057" y="899852"/>
        <a:ext cx="409226" cy="559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27/02/2025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14</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35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9</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13</a:t>
            </a:fld>
            <a:endParaRPr/>
          </a:p>
        </p:txBody>
      </p:sp>
    </p:spTree>
    <p:extLst>
      <p:ext uri="{BB962C8B-B14F-4D97-AF65-F5344CB8AC3E}">
        <p14:creationId xmlns:p14="http://schemas.microsoft.com/office/powerpoint/2010/main" val="85474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930" y="1008993"/>
            <a:ext cx="6923558" cy="3542045"/>
          </a:xfrm>
          <a:noFill/>
        </p:spPr>
        <p:txBody>
          <a:bodyPr anchor="b">
            <a:normAutofit/>
          </a:bodyPr>
          <a:lstStyle/>
          <a:p>
            <a:r>
              <a:rPr lang="pt-BR" sz="4800" b="1"/>
              <a:t>Unimed - ALVF</a:t>
            </a:r>
            <a:br>
              <a:rPr lang="pt-BR" sz="4800" b="1"/>
            </a:br>
            <a:r>
              <a:rPr lang="pt-BR" sz="4800" b="1"/>
              <a:t>-</a:t>
            </a:r>
            <a:br>
              <a:rPr lang="pt-BR" sz="4800" b="1"/>
            </a:br>
            <a:r>
              <a:rPr lang="pt-BR" sz="4800" b="1"/>
              <a:t>Sistemas de Atendimento Front Office</a:t>
            </a:r>
            <a:br>
              <a:rPr lang="pt-BR" sz="4800" b="1"/>
            </a:br>
            <a:r>
              <a:rPr lang="pt-BR" sz="4800" b="1"/>
              <a:t> Hospitalar </a:t>
            </a:r>
            <a:endParaRPr lang="pt-BR" sz="4800" b="1" dirty="0"/>
          </a:p>
        </p:txBody>
      </p:sp>
      <p:sp>
        <p:nvSpPr>
          <p:cNvPr id="3" name="Subtitle 2"/>
          <p:cNvSpPr>
            <a:spLocks noGrp="1"/>
          </p:cNvSpPr>
          <p:nvPr>
            <p:ph type="subTitle" idx="1"/>
          </p:nvPr>
        </p:nvSpPr>
        <p:spPr>
          <a:xfrm>
            <a:off x="963930" y="4582814"/>
            <a:ext cx="5349252" cy="1312657"/>
          </a:xfrm>
        </p:spPr>
        <p:txBody>
          <a:bodyPr anchor="t">
            <a:normAutofit/>
          </a:bodyPr>
          <a:lstStyle/>
          <a:p>
            <a:pPr algn="l"/>
            <a:r>
              <a:rPr lang="pt-BR" dirty="0"/>
              <a:t>Visão Geral</a:t>
            </a:r>
          </a:p>
          <a:p>
            <a:pPr algn="l"/>
            <a:r>
              <a:rPr lang="pt-BR" dirty="0"/>
              <a:t>Data: 04/02/2024</a:t>
            </a:r>
          </a:p>
          <a:p>
            <a:pPr algn="l"/>
            <a:r>
              <a:rPr lang="pt-BR" dirty="0"/>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a:xfrm rot="5400000">
            <a:off x="-1783080" y="3246120"/>
            <a:ext cx="4203954" cy="365760"/>
          </a:xfrm>
        </p:spPr>
        <p:txBody>
          <a:bodyPr anchor="t">
            <a:normAutofit/>
          </a:bodyPr>
          <a:lstStyle/>
          <a:p>
            <a:pPr algn="l">
              <a:spcAft>
                <a:spcPts val="600"/>
              </a:spcAft>
            </a:pPr>
            <a:r>
              <a:rPr lang="pt-BR" sz="1000">
                <a:solidFill>
                  <a:schemeClr val="tx1">
                    <a:lumMod val="75000"/>
                    <a:lumOff val="25000"/>
                  </a:schemeClr>
                </a:solidFill>
              </a:rPr>
              <a:t>ALVF – Associação Hospitalar Lenoir Vargas Ferreira</a:t>
            </a:r>
            <a:endParaRPr lang="en-US" sz="100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err="1"/>
              <a:t>Tasy</a:t>
            </a:r>
            <a:endParaRPr b="1"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EAFDB2B-AD91-3638-C8AB-3FED6B57BBD1}"/>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8" name="Tabela 7">
            <a:extLst>
              <a:ext uri="{FF2B5EF4-FFF2-40B4-BE49-F238E27FC236}">
                <a16:creationId xmlns:a16="http://schemas.microsoft.com/office/drawing/2014/main" id="{4EBE2C07-CD0F-0F34-B256-D4A815A804DC}"/>
              </a:ext>
            </a:extLst>
          </p:cNvPr>
          <p:cNvGraphicFramePr>
            <a:graphicFrameLocks noGrp="1"/>
          </p:cNvGraphicFramePr>
          <p:nvPr>
            <p:extLst>
              <p:ext uri="{D42A27DB-BD31-4B8C-83A1-F6EECF244321}">
                <p14:modId xmlns:p14="http://schemas.microsoft.com/office/powerpoint/2010/main" val="1307242665"/>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9" name="Espaço Reservado para Rodapé 2">
            <a:extLst>
              <a:ext uri="{FF2B5EF4-FFF2-40B4-BE49-F238E27FC236}">
                <a16:creationId xmlns:a16="http://schemas.microsoft.com/office/drawing/2014/main" id="{40A94D55-5796-7421-753E-0846EA4C3AD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BFD1A85-DCB8-C2F7-636B-C285918758AE}"/>
              </a:ext>
            </a:extLst>
          </p:cNvPr>
          <p:cNvSpPr>
            <a:spLocks noGrp="1"/>
          </p:cNvSpPr>
          <p:nvPr>
            <p:ph type="title"/>
          </p:nvPr>
        </p:nvSpPr>
        <p:spPr>
          <a:xfrm>
            <a:off x="353027" y="857214"/>
            <a:ext cx="8437943" cy="499430"/>
          </a:xfrm>
        </p:spPr>
        <p:txBody>
          <a:bodyPr anchor="ctr">
            <a:noAutofit/>
          </a:bodyPr>
          <a:lstStyle/>
          <a:p>
            <a:pPr algn="ctr"/>
            <a:r>
              <a:rPr lang="pt-BR" sz="3200" b="1" dirty="0"/>
              <a:t>Valores, Parcelamentos e Prazos  MV</a:t>
            </a:r>
          </a:p>
        </p:txBody>
      </p:sp>
      <p:graphicFrame>
        <p:nvGraphicFramePr>
          <p:cNvPr id="8" name="Tabela 7">
            <a:extLst>
              <a:ext uri="{FF2B5EF4-FFF2-40B4-BE49-F238E27FC236}">
                <a16:creationId xmlns:a16="http://schemas.microsoft.com/office/drawing/2014/main" id="{DB5A1B18-7422-72CA-66DD-2D397AC548EA}"/>
              </a:ext>
            </a:extLst>
          </p:cNvPr>
          <p:cNvGraphicFramePr>
            <a:graphicFrameLocks noGrp="1"/>
          </p:cNvGraphicFramePr>
          <p:nvPr>
            <p:extLst>
              <p:ext uri="{D42A27DB-BD31-4B8C-83A1-F6EECF244321}">
                <p14:modId xmlns:p14="http://schemas.microsoft.com/office/powerpoint/2010/main" val="1849263048"/>
              </p:ext>
            </p:extLst>
          </p:nvPr>
        </p:nvGraphicFramePr>
        <p:xfrm>
          <a:off x="1238491" y="1681386"/>
          <a:ext cx="6910084" cy="3585324"/>
        </p:xfrm>
        <a:graphic>
          <a:graphicData uri="http://schemas.openxmlformats.org/drawingml/2006/table">
            <a:tbl>
              <a:tblPr firstRow="1" bandRow="1">
                <a:tableStyleId>{5C22544A-7EE6-4342-B048-85BDC9FD1C3A}</a:tableStyleId>
              </a:tblPr>
              <a:tblGrid>
                <a:gridCol w="2939970">
                  <a:extLst>
                    <a:ext uri="{9D8B030D-6E8A-4147-A177-3AD203B41FA5}">
                      <a16:colId xmlns:a16="http://schemas.microsoft.com/office/drawing/2014/main" val="2135881087"/>
                    </a:ext>
                  </a:extLst>
                </a:gridCol>
                <a:gridCol w="3970114">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 (implantação)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p>
                      <a:pPr marL="0" algn="r" defTabSz="685800" rtl="0" eaLnBrk="1" latinLnBrk="0" hangingPunct="1"/>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Tree>
    <p:extLst>
      <p:ext uri="{BB962C8B-B14F-4D97-AF65-F5344CB8AC3E}">
        <p14:creationId xmlns:p14="http://schemas.microsoft.com/office/powerpoint/2010/main" val="2578688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95D3E61-0C98-CB11-C5EA-E5FAB1CFDD59}"/>
              </a:ext>
            </a:extLst>
          </p:cNvPr>
          <p:cNvSpPr txBox="1">
            <a:spLocks/>
          </p:cNvSpPr>
          <p:nvPr/>
        </p:nvSpPr>
        <p:spPr>
          <a:xfrm>
            <a:off x="104172" y="160327"/>
            <a:ext cx="8843058" cy="11939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pt-BR" sz="4000" b="1"/>
              <a:t>Valores e Condições Comerciais</a:t>
            </a:r>
            <a:br>
              <a:rPr lang="pt-BR" sz="4000" b="1"/>
            </a:br>
            <a:r>
              <a:rPr lang="pt-BR" sz="2400" b="1"/>
              <a:t>(Infraestrutura Computacional)</a:t>
            </a:r>
            <a:endParaRPr lang="pt-BR" sz="4000" b="1" dirty="0"/>
          </a:p>
        </p:txBody>
      </p:sp>
      <p:graphicFrame>
        <p:nvGraphicFramePr>
          <p:cNvPr id="8" name="Tabela 7">
            <a:extLst>
              <a:ext uri="{FF2B5EF4-FFF2-40B4-BE49-F238E27FC236}">
                <a16:creationId xmlns:a16="http://schemas.microsoft.com/office/drawing/2014/main" id="{256B097C-FE37-2C6F-6D9A-3F97E27C3806}"/>
              </a:ext>
            </a:extLst>
          </p:cNvPr>
          <p:cNvGraphicFramePr>
            <a:graphicFrameLocks noGrp="1"/>
          </p:cNvGraphicFramePr>
          <p:nvPr>
            <p:extLst>
              <p:ext uri="{D42A27DB-BD31-4B8C-83A1-F6EECF244321}">
                <p14:modId xmlns:p14="http://schemas.microsoft.com/office/powerpoint/2010/main" val="143408036"/>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9" name="Espaço Reservado para Rodapé 2">
            <a:extLst>
              <a:ext uri="{FF2B5EF4-FFF2-40B4-BE49-F238E27FC236}">
                <a16:creationId xmlns:a16="http://schemas.microsoft.com/office/drawing/2014/main" id="{BF15EF55-A26A-5176-E3D0-C6162D61CC09}"/>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endParaRPr lang="en-US" sz="4800" b="1" kern="1200">
              <a:solidFill>
                <a:schemeClr val="tx1"/>
              </a:solidFill>
              <a:latin typeface="+mj-lt"/>
              <a:ea typeface="+mj-ea"/>
              <a:cs typeface="+mj-cs"/>
            </a:endParaRPr>
          </a:p>
          <a:p>
            <a:pPr>
              <a:lnSpc>
                <a:spcPct val="90000"/>
              </a:lnSpc>
              <a:spcBef>
                <a:spcPct val="0"/>
              </a:spcBef>
              <a:spcAft>
                <a:spcPts val="600"/>
              </a:spcAft>
              <a:buSzPts val="5400"/>
            </a:pPr>
            <a:r>
              <a:rPr lang="en-US" sz="4800" b="1" kern="1200">
                <a:solidFill>
                  <a:schemeClr val="tx1"/>
                </a:solidFill>
                <a:latin typeface="+mj-lt"/>
                <a:ea typeface="+mj-ea"/>
                <a:cs typeface="+mj-cs"/>
              </a:rPr>
              <a:t>Sistema Aberto/</a:t>
            </a:r>
          </a:p>
          <a:p>
            <a:pPr>
              <a:lnSpc>
                <a:spcPct val="90000"/>
              </a:lnSpc>
              <a:spcBef>
                <a:spcPct val="0"/>
              </a:spcBef>
              <a:spcAft>
                <a:spcPts val="600"/>
              </a:spcAft>
              <a:buSzPts val="5400"/>
            </a:pPr>
            <a:r>
              <a:rPr lang="en-US" sz="4800" b="1" kern="1200">
                <a:solidFill>
                  <a:schemeClr val="tx1"/>
                </a:solidFill>
                <a:latin typeface="+mj-lt"/>
                <a:ea typeface="+mj-ea"/>
                <a:cs typeface="+mj-cs"/>
              </a:rPr>
              <a:t>Transferência de Tecnologia Open Source</a:t>
            </a:r>
          </a:p>
          <a:p>
            <a:pPr>
              <a:lnSpc>
                <a:spcPct val="90000"/>
              </a:lnSpc>
              <a:spcBef>
                <a:spcPct val="0"/>
              </a:spcBef>
              <a:spcAft>
                <a:spcPts val="600"/>
              </a:spcAft>
              <a:buSzPts val="5400"/>
            </a:pPr>
            <a:endParaRPr lang="en-US" sz="4800" b="1"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3318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3983396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20"/>
          <p:cNvSpPr txBox="1">
            <a:spLocks noGrp="1"/>
          </p:cNvSpPr>
          <p:nvPr>
            <p:ph type="title"/>
          </p:nvPr>
        </p:nvSpPr>
        <p:spPr>
          <a:xfrm>
            <a:off x="963930" y="1050595"/>
            <a:ext cx="6056111" cy="1618489"/>
          </a:xfrm>
          <a:prstGeom prst="rect">
            <a:avLst/>
          </a:prstGeom>
        </p:spPr>
        <p:txBody>
          <a:bodyPr spcFirstLastPara="1" vert="horz" lIns="91440" tIns="45720" rIns="91440" bIns="45720" rtlCol="0" anchor="ctr" anchorCtr="0">
            <a:normAutofit/>
          </a:bodyPr>
          <a:lstStyle/>
          <a:p>
            <a:pPr defTabSz="914400">
              <a:spcBef>
                <a:spcPct val="0"/>
              </a:spcBef>
            </a:pPr>
            <a:r>
              <a:rPr lang="en-US" sz="3500" b="1" kern="1200">
                <a:solidFill>
                  <a:schemeClr val="tx1"/>
                </a:solidFill>
                <a:latin typeface="+mj-lt"/>
                <a:ea typeface="+mj-ea"/>
                <a:cs typeface="+mj-cs"/>
              </a:rPr>
              <a:t>Mais de 80 Hospitais e Membros da Comunidade de Desenvolvimento AGHUse</a:t>
            </a:r>
          </a:p>
        </p:txBody>
      </p:sp>
      <p:sp>
        <p:nvSpPr>
          <p:cNvPr id="102" name="Google Shape;102;p20"/>
          <p:cNvSpPr txBox="1">
            <a:spLocks noGrp="1"/>
          </p:cNvSpPr>
          <p:nvPr>
            <p:ph type="body" idx="1"/>
          </p:nvPr>
        </p:nvSpPr>
        <p:spPr>
          <a:xfrm>
            <a:off x="963930" y="2669085"/>
            <a:ext cx="6721660" cy="3100780"/>
          </a:xfrm>
          <a:prstGeom prst="rect">
            <a:avLst/>
          </a:prstGeom>
        </p:spPr>
        <p:txBody>
          <a:bodyPr spcFirstLastPara="1" vert="horz" lIns="91440" tIns="45720" rIns="91440" bIns="45720" rtlCol="0" anchor="t" anchorCtr="0">
            <a:normAutofit fontScale="92500" lnSpcReduction="10000"/>
          </a:bodyPr>
          <a:lstStyle/>
          <a:p>
            <a:pPr marL="63500" indent="0" defTabSz="914400">
              <a:spcBef>
                <a:spcPts val="500"/>
              </a:spcBef>
              <a:buClr>
                <a:srgbClr val="6AA84F"/>
              </a:buClr>
              <a:buSzPts val="2000"/>
              <a:buNone/>
            </a:pPr>
            <a:r>
              <a:rPr lang="en-US" sz="2000" b="1" dirty="0"/>
              <a:t>Ex:</a:t>
            </a:r>
          </a:p>
          <a:p>
            <a:pPr marL="647700" indent="-228600" defTabSz="914400">
              <a:spcBef>
                <a:spcPts val="500"/>
              </a:spcBef>
              <a:buClr>
                <a:srgbClr val="6AA84F"/>
              </a:buClr>
              <a:buSzPts val="2000"/>
              <a:buFont typeface="Arial" panose="020B0604020202020204" pitchFamily="34" charset="0"/>
              <a:buChar char="•"/>
            </a:pPr>
            <a:r>
              <a:rPr lang="en-US" sz="2000" dirty="0"/>
              <a:t>Hospital de </a:t>
            </a:r>
            <a:r>
              <a:rPr lang="en-US" sz="2000" dirty="0" err="1"/>
              <a:t>Clínicas</a:t>
            </a:r>
            <a:r>
              <a:rPr lang="en-US" sz="2000" dirty="0"/>
              <a:t> de Porto Alegre (</a:t>
            </a:r>
            <a:r>
              <a:rPr lang="en-US" sz="2000" b="1" dirty="0"/>
              <a:t>HCPA</a:t>
            </a:r>
            <a:r>
              <a:rPr lang="en-US" sz="2000" dirty="0"/>
              <a:t>)</a:t>
            </a:r>
          </a:p>
          <a:p>
            <a:pPr marL="647700" indent="-228600" defTabSz="914400">
              <a:buClr>
                <a:srgbClr val="6AA84F"/>
              </a:buClr>
              <a:buSzPts val="2000"/>
              <a:buFont typeface="Arial" panose="020B0604020202020204" pitchFamily="34" charset="0"/>
              <a:buChar char="•"/>
            </a:pPr>
            <a:r>
              <a:rPr lang="en-US" sz="2000" dirty="0" err="1"/>
              <a:t>Exército</a:t>
            </a:r>
            <a:r>
              <a:rPr lang="en-US" sz="2000" dirty="0"/>
              <a:t> </a:t>
            </a:r>
            <a:r>
              <a:rPr lang="en-US" sz="2000" dirty="0" err="1"/>
              <a:t>Brasileiro</a:t>
            </a:r>
            <a:r>
              <a:rPr lang="en-US" sz="2000" dirty="0"/>
              <a:t> (</a:t>
            </a:r>
            <a:r>
              <a:rPr lang="en-US" sz="2000" b="1" dirty="0"/>
              <a:t>EB</a:t>
            </a:r>
            <a:r>
              <a:rPr lang="en-US" sz="2000" dirty="0"/>
              <a:t>) </a:t>
            </a:r>
          </a:p>
          <a:p>
            <a:pPr marL="647700" indent="-228600" defTabSz="914400">
              <a:buClr>
                <a:srgbClr val="6AA84F"/>
              </a:buClr>
              <a:buSzPts val="2000"/>
              <a:buFont typeface="Arial" panose="020B0604020202020204" pitchFamily="34" charset="0"/>
              <a:buChar char="•"/>
            </a:pPr>
            <a:r>
              <a:rPr lang="en-US" sz="2000" dirty="0" err="1"/>
              <a:t>Força</a:t>
            </a:r>
            <a:r>
              <a:rPr lang="en-US" sz="2000" dirty="0"/>
              <a:t> Aérea </a:t>
            </a:r>
            <a:r>
              <a:rPr lang="en-US" sz="2000" dirty="0" err="1"/>
              <a:t>Brasileira</a:t>
            </a:r>
            <a:r>
              <a:rPr lang="en-US" sz="2000" dirty="0"/>
              <a:t> (</a:t>
            </a:r>
            <a:r>
              <a:rPr lang="en-US" sz="2000" b="1" dirty="0"/>
              <a:t>FAB</a:t>
            </a:r>
            <a:r>
              <a:rPr lang="en-US" sz="2000" dirty="0"/>
              <a:t>)</a:t>
            </a:r>
          </a:p>
          <a:p>
            <a:pPr marL="647700" indent="-228600" defTabSz="914400">
              <a:buClr>
                <a:srgbClr val="6AA84F"/>
              </a:buClr>
              <a:buSzPts val="2000"/>
              <a:buFont typeface="Arial" panose="020B0604020202020204" pitchFamily="34" charset="0"/>
              <a:buChar char="•"/>
            </a:pPr>
            <a:r>
              <a:rPr lang="en-US" sz="2000" dirty="0" err="1"/>
              <a:t>Marinha</a:t>
            </a:r>
            <a:r>
              <a:rPr lang="en-US" sz="2000" dirty="0"/>
              <a:t> do </a:t>
            </a:r>
            <a:r>
              <a:rPr lang="en-US" sz="2000" dirty="0" err="1"/>
              <a:t>Brasil</a:t>
            </a:r>
            <a:r>
              <a:rPr lang="en-US" sz="2000" b="1" dirty="0"/>
              <a:t> </a:t>
            </a:r>
            <a:r>
              <a:rPr lang="en-US" sz="2000" dirty="0"/>
              <a:t>(</a:t>
            </a:r>
            <a:r>
              <a:rPr lang="en-US" sz="2000" b="1" dirty="0"/>
              <a:t>MB</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a:t>
            </a:r>
            <a:r>
              <a:rPr lang="en-US" sz="2000" dirty="0" err="1"/>
              <a:t>Estadual</a:t>
            </a:r>
            <a:r>
              <a:rPr lang="en-US" sz="2000" dirty="0"/>
              <a:t> de Campinas (</a:t>
            </a:r>
            <a:r>
              <a:rPr lang="en-US" sz="2000" b="1" dirty="0"/>
              <a:t>UNICAMP</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de Janeiro (</a:t>
            </a:r>
            <a:r>
              <a:rPr lang="en-US" sz="2000" b="1" dirty="0"/>
              <a:t>UFRJ</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Grande do Sul (</a:t>
            </a:r>
            <a:r>
              <a:rPr lang="en-US" sz="2000" b="1" dirty="0"/>
              <a:t>UFRGS</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a:t>
            </a:r>
            <a:r>
              <a:rPr lang="en-US" sz="2000" dirty="0" err="1"/>
              <a:t>Saúde</a:t>
            </a:r>
            <a:r>
              <a:rPr lang="en-US" sz="2000" dirty="0"/>
              <a:t> do Estado da Bahia (</a:t>
            </a:r>
            <a:r>
              <a:rPr lang="en-US" sz="2000" b="1" dirty="0"/>
              <a:t>SESAB</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Estado de </a:t>
            </a:r>
            <a:r>
              <a:rPr lang="en-US" sz="2000" dirty="0" err="1"/>
              <a:t>Saúde</a:t>
            </a:r>
            <a:r>
              <a:rPr lang="en-US" sz="2000" dirty="0"/>
              <a:t> de Mato Grosso (</a:t>
            </a:r>
            <a:r>
              <a:rPr lang="en-US" sz="2000" b="1" dirty="0"/>
              <a:t>SES-MT</a:t>
            </a:r>
            <a:r>
              <a:rPr lang="en-US" sz="2000" dirty="0"/>
              <a:t>)</a:t>
            </a:r>
          </a:p>
          <a:p>
            <a:pPr marL="647700" indent="-228600" defTabSz="914400">
              <a:buClr>
                <a:schemeClr val="accent6"/>
              </a:buClr>
              <a:buSzPts val="2000"/>
              <a:buFont typeface="Arial" panose="020B0604020202020204" pitchFamily="34" charset="0"/>
              <a:buChar char="•"/>
            </a:pPr>
            <a:r>
              <a:rPr lang="en-US" sz="2000" b="1" i="1" dirty="0" err="1"/>
              <a:t>Iniciando</a:t>
            </a:r>
            <a:r>
              <a:rPr lang="en-US" sz="2000" b="1" i="1" dirty="0"/>
              <a:t> Unimed Central de </a:t>
            </a:r>
            <a:r>
              <a:rPr lang="en-US" sz="2000" b="1" i="1" dirty="0" err="1"/>
              <a:t>Servicos</a:t>
            </a:r>
            <a:r>
              <a:rPr lang="en-US" sz="2000" b="1" i="1" dirty="0"/>
              <a:t>-RS, Rondônia, Ceará,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lang="pt-B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lang="pt-BR" sz="1300" u="sng"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solidFill>
                <a:srgbClr val="777777"/>
              </a:solidFill>
              <a:highlight>
                <a:srgbClr val="FFFFFF"/>
              </a:highlight>
            </a:endParaRPr>
          </a:p>
          <a:p>
            <a:pPr marL="0" indent="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p:txBody>
          <a:bodyPr/>
          <a:lstStyle/>
          <a:p>
            <a:r>
              <a:rPr lang="en-US"/>
              <a:t>ALVF – Associação Hospitalar Lenoir Vargas Ferreira</a:t>
            </a:r>
            <a:endParaRPr lang="en-US" dirty="0"/>
          </a:p>
        </p:txBody>
      </p:sp>
      <p:sp>
        <p:nvSpPr>
          <p:cNvPr id="10" name="Espaço Reservado para Rodapé 2">
            <a:extLst>
              <a:ext uri="{FF2B5EF4-FFF2-40B4-BE49-F238E27FC236}">
                <a16:creationId xmlns:a16="http://schemas.microsoft.com/office/drawing/2014/main" id="{7C0B6F75-3D64-92EA-853E-9EA0AD4FE249}"/>
              </a:ext>
            </a:extLst>
          </p:cNvPr>
          <p:cNvSpPr txBox="1">
            <a:spLocks/>
          </p:cNvSpPr>
          <p:nvPr/>
        </p:nvSpPr>
        <p:spPr>
          <a:xfrm>
            <a:off x="1637815" y="1247721"/>
            <a:ext cx="5868365" cy="362884"/>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ALVF – Associação Hospitalar Lenoir Vargas Ferreira</a:t>
            </a:r>
            <a:endParaRPr lang="en-US" sz="1800" b="1" dirty="0">
              <a:solidFill>
                <a:schemeClr val="tx1"/>
              </a:solidFill>
            </a:endParaRPr>
          </a:p>
        </p:txBody>
      </p:sp>
      <p:pic>
        <p:nvPicPr>
          <p:cNvPr id="11" name="Imagem 10" descr="Placa azul com letras brancas em fundo preto&#10;&#10;O conteúdo gerado por IA pode estar incorreto.">
            <a:extLst>
              <a:ext uri="{FF2B5EF4-FFF2-40B4-BE49-F238E27FC236}">
                <a16:creationId xmlns:a16="http://schemas.microsoft.com/office/drawing/2014/main" id="{3B46A716-9161-1FAB-8051-F14242CB8519}"/>
              </a:ext>
            </a:extLst>
          </p:cNvPr>
          <p:cNvPicPr>
            <a:picLocks noChangeAspect="1"/>
          </p:cNvPicPr>
          <p:nvPr/>
        </p:nvPicPr>
        <p:blipFill>
          <a:blip r:embed="rId3"/>
          <a:stretch>
            <a:fillRect/>
          </a:stretch>
        </p:blipFill>
        <p:spPr>
          <a:xfrm>
            <a:off x="3837425" y="344631"/>
            <a:ext cx="1469143" cy="807325"/>
          </a:xfrm>
          <a:prstGeom prst="rect">
            <a:avLst/>
          </a:prstGeom>
        </p:spPr>
      </p:pic>
      <p:graphicFrame>
        <p:nvGraphicFramePr>
          <p:cNvPr id="12" name="Tabela 11">
            <a:extLst>
              <a:ext uri="{FF2B5EF4-FFF2-40B4-BE49-F238E27FC236}">
                <a16:creationId xmlns:a16="http://schemas.microsoft.com/office/drawing/2014/main" id="{4A14DAAB-A1E8-9794-076A-A9F5D0978432}"/>
              </a:ext>
            </a:extLst>
          </p:cNvPr>
          <p:cNvGraphicFramePr>
            <a:graphicFrameLocks noGrp="1"/>
          </p:cNvGraphicFramePr>
          <p:nvPr>
            <p:extLst>
              <p:ext uri="{D42A27DB-BD31-4B8C-83A1-F6EECF244321}">
                <p14:modId xmlns:p14="http://schemas.microsoft.com/office/powerpoint/2010/main" val="955720601"/>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extLst>
      <p:ext uri="{BB962C8B-B14F-4D97-AF65-F5344CB8AC3E}">
        <p14:creationId xmlns:p14="http://schemas.microsoft.com/office/powerpoint/2010/main" val="189357006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439290" cy="1618489"/>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81417" cy="1618489"/>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46895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85724" y="1050595"/>
            <a:ext cx="7336473" cy="1618489"/>
          </a:xfrm>
        </p:spPr>
        <p:txBody>
          <a:bodyPr anchor="ctr">
            <a:normAutofit/>
          </a:bodyPr>
          <a:lstStyle/>
          <a:p>
            <a:r>
              <a:rPr lang="pt-BR" sz="3000" b="1" dirty="0"/>
              <a:t>Proposta de Credenciada pelo HCPA/POA, Implantadora : SONDA </a:t>
            </a:r>
            <a:br>
              <a:rPr lang="pt-BR" sz="3000" b="1" dirty="0"/>
            </a:br>
            <a:r>
              <a:rPr lang="pt-BR" sz="3000" b="1" dirty="0"/>
              <a:t>Valores, Prazos e Condições:</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graphicFrame>
        <p:nvGraphicFramePr>
          <p:cNvPr id="6" name="Content Placeholder 2">
            <a:extLst>
              <a:ext uri="{FF2B5EF4-FFF2-40B4-BE49-F238E27FC236}">
                <a16:creationId xmlns:a16="http://schemas.microsoft.com/office/drawing/2014/main" id="{77844A02-9C28-7F31-86A7-A1FE0C5D31B0}"/>
              </a:ext>
            </a:extLst>
          </p:cNvPr>
          <p:cNvGraphicFramePr>
            <a:graphicFrameLocks noGrp="1"/>
          </p:cNvGraphicFramePr>
          <p:nvPr>
            <p:ph idx="1"/>
            <p:extLst>
              <p:ext uri="{D42A27DB-BD31-4B8C-83A1-F6EECF244321}">
                <p14:modId xmlns:p14="http://schemas.microsoft.com/office/powerpoint/2010/main" val="3918020362"/>
              </p:ext>
            </p:extLst>
          </p:nvPr>
        </p:nvGraphicFramePr>
        <p:xfrm>
          <a:off x="963930" y="2921000"/>
          <a:ext cx="6056111" cy="2543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734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Implantação do Sistema AGHUse em </a:t>
            </a:r>
            <a:r>
              <a:rPr lang="pt-BR" sz="1900" b="1"/>
              <a:t>2 hospitais e mais uma clínica </a:t>
            </a:r>
            <a:r>
              <a:rPr lang="pt-BR" sz="1900"/>
              <a:t>de especialidades da ALVF.</a:t>
            </a:r>
          </a:p>
          <a:p>
            <a:pPr marL="0" indent="0">
              <a:buNone/>
            </a:pPr>
            <a:endParaRPr lang="pt-BR" sz="1900"/>
          </a:p>
          <a:p>
            <a:pPr marL="0" indent="0">
              <a:buNone/>
            </a:pPr>
            <a:r>
              <a:rPr lang="pt-BR" sz="1900"/>
              <a:t>• Prestação de serviços remotos para configuração, treinamento e operação assistida.</a:t>
            </a:r>
          </a:p>
          <a:p>
            <a:pPr marL="0" indent="0">
              <a:buNone/>
            </a:pPr>
            <a:endParaRPr lang="pt-BR" sz="1900"/>
          </a:p>
          <a:p>
            <a:pPr marL="0" indent="0">
              <a:buNone/>
            </a:pPr>
            <a:r>
              <a:rPr lang="pt-BR" sz="190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Workshop de instalação e configuração do sistema.</a:t>
            </a:r>
          </a:p>
          <a:p>
            <a:pPr marL="0" indent="0">
              <a:buNone/>
            </a:pPr>
            <a:r>
              <a:rPr lang="pt-BR" sz="1900"/>
              <a:t>• Treinamento para equipe técnica da ALVF.</a:t>
            </a:r>
          </a:p>
          <a:p>
            <a:pPr marL="0" indent="0">
              <a:buNone/>
            </a:pPr>
            <a:r>
              <a:rPr lang="pt-BR" sz="1900"/>
              <a:t>• Consultoria técnica e suporte remoto.</a:t>
            </a:r>
          </a:p>
          <a:p>
            <a:pPr marL="0" indent="0">
              <a:buNone/>
            </a:pPr>
            <a:r>
              <a:rPr lang="pt-BR" sz="1900"/>
              <a:t>• Configuração dos ambientes de Teste, Homologação e Produção.</a:t>
            </a:r>
          </a:p>
          <a:p>
            <a:pPr marL="0" indent="0">
              <a:buNone/>
            </a:pPr>
            <a:r>
              <a:rPr lang="pt-BR" sz="190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4400" b="1" dirty="0"/>
              <a:t>Profissionais Envolvidos e Considerações Finais</a:t>
            </a:r>
            <a:endParaRPr lang="pt-BR" sz="4400" b="1"/>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26774"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endParaRPr lang="pt-BR" sz="1300"/>
          </a:p>
          <a:p>
            <a:pPr fontAlgn="base">
              <a:spcAft>
                <a:spcPct val="0"/>
              </a:spcAft>
            </a:pPr>
            <a:r>
              <a:rPr lang="pt-BR" sz="1300"/>
              <a:t>Arquitetura Modular e Flexível: permite que diferentes módulos sejam implementados conforme demandas específicas de cada instituição de saúde. Facilita a personalização e a escalabilidade do sistema.</a:t>
            </a:r>
          </a:p>
          <a:p>
            <a:r>
              <a:rPr lang="pt-BR" sz="1300"/>
              <a:t>Estrutura Cliente-Servidor: Os dados são processados no servidor central e acessados pelos clientes (usuários) através de interfaces web (navegador Internet) ou computador desktop.</a:t>
            </a:r>
          </a:p>
          <a:p>
            <a:r>
              <a:rPr lang="pt-BR" sz="1300"/>
              <a:t>Interoperabilidade: Projetoado para a integração eficiente entre os componentes assistenciais e administrativos, compreendendo o uso de API´s.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738622" y="1088021"/>
            <a:ext cx="4598543" cy="45813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ts val="600"/>
              </a:spcAft>
              <a:buFont typeface="Arial" panose="020B0604020202020204" pitchFamily="34" charset="0"/>
              <a:buChar char="•"/>
            </a:pPr>
            <a:r>
              <a:rPr lang="en-US" altLang="pt-BR" sz="1200" b="1" dirty="0"/>
              <a:t> </a:t>
            </a:r>
            <a:r>
              <a:rPr lang="en-US" altLang="pt-BR" sz="1200" b="1" dirty="0" err="1"/>
              <a:t>Linguagem</a:t>
            </a:r>
            <a:r>
              <a:rPr lang="en-US" altLang="pt-BR" sz="1200" b="1" dirty="0"/>
              <a:t> de </a:t>
            </a:r>
            <a:r>
              <a:rPr lang="en-US" altLang="pt-BR" sz="1200" b="1" dirty="0" err="1"/>
              <a:t>Programação</a:t>
            </a:r>
            <a:r>
              <a:rPr lang="en-US" altLang="pt-BR" sz="1200" b="1" dirty="0"/>
              <a:t>: </a:t>
            </a:r>
            <a:r>
              <a:rPr lang="en-US" altLang="pt-BR" sz="1200" dirty="0"/>
              <a:t>Java, com </a:t>
            </a:r>
            <a:r>
              <a:rPr lang="en-US" altLang="pt-BR" sz="1200" dirty="0" err="1"/>
              <a:t>robustez</a:t>
            </a:r>
            <a:r>
              <a:rPr lang="en-US" altLang="pt-BR" sz="1200" dirty="0"/>
              <a:t> e </a:t>
            </a:r>
            <a:r>
              <a:rPr lang="en-US" altLang="pt-BR" sz="1200" dirty="0" err="1"/>
              <a:t>portabilidade</a:t>
            </a:r>
            <a:r>
              <a:rPr lang="en-US" altLang="pt-BR" sz="1200" dirty="0"/>
              <a:t>.</a:t>
            </a:r>
          </a:p>
          <a:p>
            <a:pPr indent="-228600" fontAlgn="base">
              <a:lnSpc>
                <a:spcPct val="90000"/>
              </a:lnSpc>
              <a:spcBef>
                <a:spcPct val="0"/>
              </a:spcBef>
              <a:spcAft>
                <a:spcPts val="600"/>
              </a:spcAft>
              <a:buFont typeface="Arial" panose="020B0604020202020204" pitchFamily="34" charset="0"/>
              <a:buChar char="•"/>
            </a:pPr>
            <a:endParaRPr lang="en-US" altLang="pt-BR" sz="1200" b="1" dirty="0"/>
          </a:p>
          <a:p>
            <a:pPr indent="-228600" fontAlgn="base">
              <a:lnSpc>
                <a:spcPct val="90000"/>
              </a:lnSpc>
              <a:spcBef>
                <a:spcPct val="0"/>
              </a:spcBef>
              <a:spcAft>
                <a:spcPts val="600"/>
              </a:spcAft>
              <a:buFont typeface="Arial" panose="020B0604020202020204" pitchFamily="34" charset="0"/>
              <a:buChar char="•"/>
            </a:pPr>
            <a:r>
              <a:rPr lang="en-US" altLang="pt-BR" sz="1200" b="1" dirty="0"/>
              <a:t> Frameworks e </a:t>
            </a:r>
            <a:r>
              <a:rPr lang="en-US" altLang="pt-BR" sz="1200" b="1" dirty="0" err="1"/>
              <a:t>Bibliotecas</a:t>
            </a:r>
            <a:r>
              <a:rPr lang="en-US" altLang="pt-BR" sz="1200" dirty="0"/>
              <a:t>: Spring para </a:t>
            </a:r>
            <a:r>
              <a:rPr lang="en-US" altLang="pt-BR" sz="1200" dirty="0" err="1"/>
              <a:t>aplicações</a:t>
            </a:r>
            <a:r>
              <a:rPr lang="en-US" altLang="pt-BR" sz="1200" dirty="0"/>
              <a:t> </a:t>
            </a:r>
            <a:r>
              <a:rPr lang="en-US" altLang="pt-BR" sz="1200" dirty="0" err="1"/>
              <a:t>corporativas</a:t>
            </a:r>
            <a:r>
              <a:rPr lang="en-US" altLang="pt-BR" sz="1200" dirty="0"/>
              <a:t>.</a:t>
            </a:r>
          </a:p>
          <a:p>
            <a:pPr indent="-228600" fontAlgn="base">
              <a:lnSpc>
                <a:spcPct val="90000"/>
              </a:lnSpc>
              <a:spcBef>
                <a:spcPct val="0"/>
              </a:spcBef>
              <a:spcAft>
                <a:spcPts val="600"/>
              </a:spcAft>
              <a:buFont typeface="Arial" panose="020B0604020202020204" pitchFamily="34" charset="0"/>
              <a:buChar char="•"/>
            </a:pPr>
            <a:endParaRPr lang="en-US" altLang="pt-BR" sz="1200" dirty="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Banco de Dados:</a:t>
            </a:r>
            <a:r>
              <a:rPr kumimoji="0" lang="en-US" altLang="pt-BR" sz="1200" b="0" i="0" u="none" strike="noStrike" cap="none" normalizeH="0" baseline="0" dirty="0">
                <a:ln>
                  <a:noFill/>
                </a:ln>
                <a:effectLst/>
              </a:rPr>
              <a:t> ORACLE, </a:t>
            </a:r>
            <a:r>
              <a:rPr kumimoji="0" lang="en-US" altLang="pt-BR" sz="1200" b="0" i="0" u="none" strike="noStrike" cap="none" normalizeH="0" baseline="0" dirty="0" err="1">
                <a:ln>
                  <a:noFill/>
                </a:ln>
                <a:effectLst/>
              </a:rPr>
              <a:t>ou</a:t>
            </a:r>
            <a:r>
              <a:rPr kumimoji="0" lang="en-US" altLang="pt-BR" sz="1200" b="0" i="0" u="none" strike="noStrike" cap="none" normalizeH="0" baseline="0" dirty="0">
                <a:ln>
                  <a:noFill/>
                </a:ln>
                <a:effectLst/>
              </a:rPr>
              <a:t> PostgreSQL, com SQL.</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a:t>
            </a:r>
            <a:r>
              <a:rPr kumimoji="0" lang="en-US" altLang="pt-BR" sz="1200" b="1" i="0" u="none" strike="noStrike" cap="none" normalizeH="0" baseline="0" dirty="0" err="1">
                <a:ln>
                  <a:noFill/>
                </a:ln>
                <a:effectLst/>
              </a:rPr>
              <a:t>Servidores</a:t>
            </a:r>
            <a:r>
              <a:rPr kumimoji="0" lang="en-US" altLang="pt-BR" sz="1200" b="1" i="0" u="none" strike="noStrike" cap="none" normalizeH="0" baseline="0" dirty="0">
                <a:ln>
                  <a:noFill/>
                </a:ln>
                <a:effectLst/>
              </a:rPr>
              <a:t> de </a:t>
            </a:r>
            <a:r>
              <a:rPr kumimoji="0" lang="en-US" altLang="pt-BR" sz="1200" b="1" i="0" u="none" strike="noStrike" cap="none" normalizeH="0" baseline="0" dirty="0" err="1">
                <a:ln>
                  <a:noFill/>
                </a:ln>
                <a:effectLst/>
              </a:rPr>
              <a:t>Aplicação</a:t>
            </a:r>
            <a:r>
              <a:rPr kumimoji="0" lang="en-US" altLang="pt-BR" sz="1200" b="1" i="0" u="none" strike="noStrike" cap="none" normalizeH="0" baseline="0" dirty="0">
                <a:ln>
                  <a:noFill/>
                </a:ln>
                <a:effectLst/>
              </a:rPr>
              <a:t>:</a:t>
            </a:r>
            <a:r>
              <a:rPr kumimoji="0" lang="en-US" altLang="pt-BR" sz="1200" b="0" i="0" u="none" strike="noStrike" cap="none" normalizeH="0" baseline="0" dirty="0">
                <a:ln>
                  <a:noFill/>
                </a:ln>
                <a:effectLst/>
              </a:rPr>
              <a:t> JBoss </a:t>
            </a:r>
            <a:r>
              <a:rPr kumimoji="0" lang="en-US" altLang="pt-BR" sz="1200" b="0" i="0" u="none" strike="noStrike" cap="none" normalizeH="0" baseline="0" dirty="0" err="1">
                <a:ln>
                  <a:noFill/>
                </a:ln>
                <a:effectLst/>
              </a:rPr>
              <a:t>Wildfly</a:t>
            </a:r>
            <a:r>
              <a:rPr kumimoji="0" lang="en-US" altLang="pt-BR" sz="1200" b="0" i="0" u="none" strike="noStrike" cap="none" normalizeH="0" baseline="0" dirty="0">
                <a:ln>
                  <a:noFill/>
                </a:ln>
                <a:effectLst/>
              </a:rPr>
              <a:t>, para </a:t>
            </a:r>
            <a:r>
              <a:rPr kumimoji="0" lang="en-US" altLang="pt-BR" sz="1200" b="0" i="0" u="none" strike="noStrike" cap="none" normalizeH="0" baseline="0" dirty="0" err="1">
                <a:ln>
                  <a:noFill/>
                </a:ln>
                <a:effectLst/>
              </a:rPr>
              <a:t>ambiente</a:t>
            </a:r>
            <a:r>
              <a:rPr kumimoji="0" lang="en-US" altLang="pt-BR" sz="1200" b="0" i="0" u="none" strike="noStrike" cap="none" normalizeH="0" baseline="0" dirty="0">
                <a:ln>
                  <a:noFill/>
                </a:ln>
                <a:effectLst/>
              </a:rPr>
              <a:t> de </a:t>
            </a:r>
            <a:r>
              <a:rPr kumimoji="0" lang="en-US" altLang="pt-BR" sz="1200" b="0" i="0" u="none" strike="noStrike" cap="none" normalizeH="0" baseline="0" dirty="0" err="1">
                <a:ln>
                  <a:noFill/>
                </a:ln>
                <a:effectLst/>
              </a:rPr>
              <a:t>execução</a:t>
            </a:r>
            <a:r>
              <a:rPr kumimoji="0" lang="en-US" altLang="pt-BR" sz="12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a:t>
            </a:r>
            <a:r>
              <a:rPr kumimoji="0" lang="en-US" altLang="pt-BR" sz="1200" b="1" i="0" u="none" strike="noStrike" cap="none" normalizeH="0" baseline="0" dirty="0" err="1">
                <a:ln>
                  <a:noFill/>
                </a:ln>
                <a:effectLst/>
              </a:rPr>
              <a:t>Contêineres</a:t>
            </a:r>
            <a:r>
              <a:rPr kumimoji="0" lang="en-US" altLang="pt-BR" sz="1200" b="1" i="0" u="none" strike="noStrike" cap="none" normalizeH="0" baseline="0" dirty="0">
                <a:ln>
                  <a:noFill/>
                </a:ln>
                <a:effectLst/>
              </a:rPr>
              <a:t> e </a:t>
            </a:r>
            <a:r>
              <a:rPr kumimoji="0" lang="en-US" altLang="pt-BR" sz="1200" b="1" i="0" u="none" strike="noStrike" cap="none" normalizeH="0" baseline="0" dirty="0" err="1">
                <a:ln>
                  <a:noFill/>
                </a:ln>
                <a:effectLst/>
              </a:rPr>
              <a:t>Orquestração</a:t>
            </a:r>
            <a:r>
              <a:rPr kumimoji="0" lang="en-US" altLang="pt-BR" sz="1200" b="1" i="0" u="none" strike="noStrike" cap="none" normalizeH="0" baseline="0" dirty="0">
                <a:ln>
                  <a:noFill/>
                </a:ln>
                <a:effectLst/>
              </a:rPr>
              <a:t>:</a:t>
            </a:r>
            <a:r>
              <a:rPr kumimoji="0" lang="en-US" altLang="pt-BR" sz="1200" b="0" i="0" u="none" strike="noStrike" cap="none" normalizeH="0" baseline="0" dirty="0">
                <a:ln>
                  <a:noFill/>
                </a:ln>
                <a:effectLst/>
              </a:rPr>
              <a:t> Na </a:t>
            </a:r>
            <a:r>
              <a:rPr kumimoji="0" lang="en-US" altLang="pt-BR" sz="1200" b="0" i="0" u="none" strike="noStrike" cap="none" normalizeH="0" baseline="0" dirty="0" err="1">
                <a:ln>
                  <a:noFill/>
                </a:ln>
                <a:effectLst/>
              </a:rPr>
              <a:t>Unicamp</a:t>
            </a:r>
            <a:r>
              <a:rPr kumimoji="0" lang="en-US" altLang="pt-BR" sz="1200" b="0" i="0" u="none" strike="noStrike" cap="none" normalizeH="0" baseline="0" dirty="0">
                <a:ln>
                  <a:noFill/>
                </a:ln>
                <a:effectLst/>
              </a:rPr>
              <a:t>, o </a:t>
            </a:r>
            <a:r>
              <a:rPr kumimoji="0" lang="en-US" altLang="pt-BR" sz="1200" b="0" i="0" u="none" strike="noStrike" cap="none" normalizeH="0" baseline="0" dirty="0" err="1">
                <a:ln>
                  <a:noFill/>
                </a:ln>
                <a:effectLst/>
              </a:rPr>
              <a:t>AGHUse</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utiliza</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contêineres</a:t>
            </a:r>
            <a:r>
              <a:rPr kumimoji="0" lang="en-US" altLang="pt-BR" sz="1200" b="0" i="0" u="none" strike="noStrike" cap="none" normalizeH="0" baseline="0" dirty="0">
                <a:ln>
                  <a:noFill/>
                </a:ln>
                <a:effectLst/>
              </a:rPr>
              <a:t> com o Amazon Elastic Container Service (ECS) com AWS </a:t>
            </a:r>
            <a:r>
              <a:rPr kumimoji="0" lang="en-US" altLang="pt-BR" sz="1200" b="0" i="0" u="none" strike="noStrike" cap="none" normalizeH="0" baseline="0" dirty="0" err="1">
                <a:ln>
                  <a:noFill/>
                </a:ln>
                <a:effectLst/>
              </a:rPr>
              <a:t>Fargate</a:t>
            </a:r>
            <a:r>
              <a:rPr kumimoji="0" lang="en-US" altLang="pt-BR" sz="1200" b="0" i="0" u="none" strike="noStrike" cap="none" normalizeH="0" baseline="0" dirty="0">
                <a:ln>
                  <a:noFill/>
                </a:ln>
                <a:effectLst/>
              </a:rPr>
              <a:t>, para  </a:t>
            </a:r>
            <a:r>
              <a:rPr kumimoji="0" lang="en-US" altLang="pt-BR" sz="1200" b="0" i="0" u="none" strike="noStrike" cap="none" normalizeH="0" baseline="0" dirty="0" err="1">
                <a:ln>
                  <a:noFill/>
                </a:ln>
                <a:effectLst/>
              </a:rPr>
              <a:t>escalabilidade</a:t>
            </a:r>
            <a:r>
              <a:rPr kumimoji="0" lang="en-US" altLang="pt-BR" sz="1200" b="0" i="0" u="none" strike="noStrike" cap="none" normalizeH="0" baseline="0" dirty="0">
                <a:ln>
                  <a:noFill/>
                </a:ln>
                <a:effectLst/>
              </a:rPr>
              <a:t> e </a:t>
            </a:r>
            <a:r>
              <a:rPr kumimoji="0" lang="en-US" altLang="pt-BR" sz="1200" b="0" i="0" u="none" strike="noStrike" cap="none" normalizeH="0" baseline="0" dirty="0" err="1">
                <a:ln>
                  <a:noFill/>
                </a:ln>
                <a:effectLst/>
              </a:rPr>
              <a:t>gerenciamento</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simplificado</a:t>
            </a:r>
            <a:r>
              <a:rPr kumimoji="0" lang="en-US" altLang="pt-BR" sz="1200" b="0" i="0" u="none" strike="noStrike" cap="none" normalizeH="0" baseline="0" dirty="0">
                <a:ln>
                  <a:noFill/>
                </a:ln>
                <a:effectLst/>
              </a:rPr>
              <a:t>.</a:t>
            </a:r>
          </a:p>
        </p:txBody>
      </p:sp>
    </p:spTree>
    <p:extLst>
      <p:ext uri="{BB962C8B-B14F-4D97-AF65-F5344CB8AC3E}">
        <p14:creationId xmlns:p14="http://schemas.microsoft.com/office/powerpoint/2010/main" val="852749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55175" y="1188637"/>
            <a:ext cx="2356072" cy="4480726"/>
          </a:xfrm>
        </p:spPr>
        <p:txBody>
          <a:bodyPr>
            <a:normAutofit/>
          </a:bodyPr>
          <a:lstStyle/>
          <a:p>
            <a:pPr algn="r"/>
            <a:r>
              <a:rPr lang="pt-BR" sz="3600" b="1" dirty="0">
                <a:latin typeface="+mj-lt"/>
                <a:ea typeface="+mj-ea"/>
                <a:cs typeface="+mj-cs"/>
              </a:rPr>
              <a:t>Dados e Integração</a:t>
            </a:r>
            <a:endParaRPr lang="pt-BR" sz="36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854195" y="1338729"/>
            <a:ext cx="4410125" cy="4180542"/>
          </a:xfrm>
        </p:spPr>
        <p:txBody>
          <a:bodyPr anchor="ctr">
            <a:normAutofit/>
          </a:bodyPr>
          <a:lstStyle/>
          <a:p>
            <a:pPr marL="0" indent="-285750" defTabSz="914400" eaLnBrk="0" fontAlgn="base" hangingPunct="0">
              <a:spcBef>
                <a:spcPct val="0"/>
              </a:spcBef>
              <a:spcAft>
                <a:spcPct val="0"/>
              </a:spcAft>
              <a:buFontTx/>
              <a:buChar char="•"/>
            </a:pPr>
            <a:r>
              <a:rPr lang="pt-BR" sz="1300" b="1" dirty="0"/>
              <a:t>Integração com Sistemas Externos:</a:t>
            </a:r>
            <a:r>
              <a:rPr lang="pt-BR" sz="1300" dirty="0"/>
              <a:t> </a:t>
            </a:r>
            <a:r>
              <a:rPr lang="pt-BR" sz="1300" dirty="0">
                <a:latin typeface="Arial" panose="020B0604020202020204" pitchFamily="34" charset="0"/>
              </a:rPr>
              <a:t>Garante a interoperabilidade com </a:t>
            </a:r>
            <a:r>
              <a:rPr lang="pt-BR" sz="1300" dirty="0" err="1">
                <a:latin typeface="Arial" panose="020B0604020202020204" pitchFamily="34" charset="0"/>
              </a:rPr>
              <a:t>API´s</a:t>
            </a:r>
            <a:r>
              <a:rPr lang="pt-BR" sz="1300" dirty="0">
                <a:latin typeface="Arial" panose="020B0604020202020204" pitchFamily="34" charset="0"/>
              </a:rPr>
              <a:t> para ambientes hospitalares complexos.</a:t>
            </a:r>
          </a:p>
          <a:p>
            <a:pPr marL="0" indent="-285750" defTabSz="914400" eaLnBrk="0" fontAlgn="base" hangingPunct="0">
              <a:spcBef>
                <a:spcPct val="0"/>
              </a:spcBef>
              <a:spcAft>
                <a:spcPct val="0"/>
              </a:spcAft>
              <a:buFontTx/>
              <a:buChar char="•"/>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Fluxo de Dados Contínuo:</a:t>
            </a:r>
            <a:r>
              <a:rPr lang="pt-BR" sz="1300" dirty="0"/>
              <a:t> </a:t>
            </a:r>
            <a:r>
              <a:rPr lang="pt-BR" sz="1300" dirty="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Interação com Bases de Dados Corporativas:</a:t>
            </a:r>
            <a:r>
              <a:rPr lang="pt-BR" sz="1300" dirty="0"/>
              <a:t> </a:t>
            </a:r>
            <a:r>
              <a:rPr lang="pt-BR" sz="1300" dirty="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Padrões de Interoperabilidade:</a:t>
            </a:r>
            <a:r>
              <a:rPr lang="pt-BR" sz="1300" dirty="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300" b="1" dirty="0"/>
              <a:t>Segurança e Conformidade:</a:t>
            </a:r>
            <a:r>
              <a:rPr lang="pt-BR" sz="1300" dirty="0"/>
              <a:t> </a:t>
            </a:r>
            <a:r>
              <a:rPr lang="pt-BR" sz="13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424994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E8271E0-A768-AF56-9D2F-E7A86BC68146}"/>
              </a:ext>
            </a:extLst>
          </p:cNvPr>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11" name="Content Placeholder 2">
            <a:extLst>
              <a:ext uri="{FF2B5EF4-FFF2-40B4-BE49-F238E27FC236}">
                <a16:creationId xmlns:a16="http://schemas.microsoft.com/office/drawing/2014/main" id="{C87E0918-6AAE-E7A0-79F0-0A263C878B08}"/>
              </a:ext>
            </a:extLst>
          </p:cNvPr>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12" name="Tabela 11">
            <a:extLst>
              <a:ext uri="{FF2B5EF4-FFF2-40B4-BE49-F238E27FC236}">
                <a16:creationId xmlns:a16="http://schemas.microsoft.com/office/drawing/2014/main" id="{827EB660-9FD2-5494-9433-6E7A9A8D1DA5}"/>
              </a:ext>
            </a:extLst>
          </p:cNvPr>
          <p:cNvGraphicFramePr>
            <a:graphicFrameLocks noGrp="1"/>
          </p:cNvGraphicFramePr>
          <p:nvPr>
            <p:extLst>
              <p:ext uri="{D42A27DB-BD31-4B8C-83A1-F6EECF244321}">
                <p14:modId xmlns:p14="http://schemas.microsoft.com/office/powerpoint/2010/main" val="1920321027"/>
              </p:ext>
            </p:extLst>
          </p:nvPr>
        </p:nvGraphicFramePr>
        <p:xfrm>
          <a:off x="798652" y="1033583"/>
          <a:ext cx="7176305" cy="4440906"/>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Tree>
    <p:extLst>
      <p:ext uri="{BB962C8B-B14F-4D97-AF65-F5344CB8AC3E}">
        <p14:creationId xmlns:p14="http://schemas.microsoft.com/office/powerpoint/2010/main" val="11901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481330" y="634965"/>
            <a:ext cx="6056111" cy="1618489"/>
          </a:xfrm>
        </p:spPr>
        <p:txBody>
          <a:bodyPr anchor="ctr">
            <a:normAutofit/>
          </a:bodyPr>
          <a:lstStyle/>
          <a:p>
            <a:r>
              <a:rPr lang="pt-BR" sz="6300" b="1" dirty="0"/>
              <a:t>Introdução</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648182" y="2065037"/>
            <a:ext cx="7789762" cy="3969581"/>
          </a:xfrm>
        </p:spPr>
        <p:txBody>
          <a:bodyPr anchor="t">
            <a:normAutofit/>
          </a:bodyPr>
          <a:lstStyle/>
          <a:p>
            <a:pPr algn="just">
              <a:buFontTx/>
              <a:buChar char="-"/>
            </a:pPr>
            <a:r>
              <a:rPr lang="pt-BR" sz="2400" b="1" dirty="0"/>
              <a:t>Importância do Sistema Front Office:</a:t>
            </a:r>
          </a:p>
          <a:p>
            <a:pPr marL="0" indent="0" algn="just">
              <a:buNone/>
            </a:pPr>
            <a:endParaRPr lang="pt-BR" sz="2400" dirty="0"/>
          </a:p>
          <a:p>
            <a:pPr marL="0" lvl="1" indent="0" algn="just">
              <a:buNone/>
            </a:pPr>
            <a:r>
              <a:rPr lang="pt-BR" sz="2400" dirty="0"/>
              <a:t>Centraliza informações, </a:t>
            </a:r>
            <a:r>
              <a:rPr lang="pt-BR" sz="2400" b="1" dirty="0"/>
              <a:t>otimiza a gestão de recursos, de leitos, insumos e prontuários eletrônicos</a:t>
            </a:r>
            <a:r>
              <a:rPr lang="pt-BR" sz="2400" dirty="0"/>
              <a:t>, garante a </a:t>
            </a:r>
            <a:r>
              <a:rPr lang="pt-BR" sz="2400" b="1" dirty="0"/>
              <a:t>segurança de dados e conformidade com a LGPD</a:t>
            </a:r>
            <a:r>
              <a:rPr lang="pt-BR" sz="2400" dirty="0"/>
              <a:t>, comunica com outras unidades de saúde e agiliza </a:t>
            </a:r>
            <a:r>
              <a:rPr lang="pt-BR" sz="2400" b="1" dirty="0"/>
              <a:t>diagnósticos e atendimentos</a:t>
            </a:r>
            <a:r>
              <a:rPr lang="pt-BR" sz="2400" dirty="0"/>
              <a:t>. </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5C7039E-6F33-634B-F452-8492DF045A1C}"/>
              </a:ext>
            </a:extLst>
          </p:cNvPr>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10" name="Content Placeholder 2">
            <a:extLst>
              <a:ext uri="{FF2B5EF4-FFF2-40B4-BE49-F238E27FC236}">
                <a16:creationId xmlns:a16="http://schemas.microsoft.com/office/drawing/2014/main" id="{3CD646A7-77A5-FFBE-62E2-83DBDADBB5BB}"/>
              </a:ext>
            </a:extLst>
          </p:cNvPr>
          <p:cNvSpPr>
            <a:spLocks noGrp="1"/>
          </p:cNvSpPr>
          <p:nvPr>
            <p:ph idx="1"/>
          </p:nvPr>
        </p:nvSpPr>
        <p:spPr>
          <a:xfrm>
            <a:off x="2748987"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11" name="Tabela 10">
            <a:extLst>
              <a:ext uri="{FF2B5EF4-FFF2-40B4-BE49-F238E27FC236}">
                <a16:creationId xmlns:a16="http://schemas.microsoft.com/office/drawing/2014/main" id="{A42E4802-96E9-79B3-E3D6-0393EF429A92}"/>
              </a:ext>
            </a:extLst>
          </p:cNvPr>
          <p:cNvGraphicFramePr>
            <a:graphicFrameLocks noGrp="1"/>
          </p:cNvGraphicFramePr>
          <p:nvPr>
            <p:extLst>
              <p:ext uri="{D42A27DB-BD31-4B8C-83A1-F6EECF244321}">
                <p14:modId xmlns:p14="http://schemas.microsoft.com/office/powerpoint/2010/main" val="917050140"/>
              </p:ext>
            </p:extLst>
          </p:nvPr>
        </p:nvGraphicFramePr>
        <p:xfrm>
          <a:off x="228021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2260"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1FC3944-0840-B134-A0DC-0FCABB5B27F9}"/>
              </a:ext>
            </a:extLst>
          </p:cNvPr>
          <p:cNvSpPr txBox="1"/>
          <p:nvPr/>
        </p:nvSpPr>
        <p:spPr>
          <a:xfrm>
            <a:off x="847090" y="2519275"/>
            <a:ext cx="2333654" cy="1815882"/>
          </a:xfrm>
          <a:prstGeom prst="rect">
            <a:avLst/>
          </a:prstGeom>
          <a:noFill/>
        </p:spPr>
        <p:txBody>
          <a:bodyPr wrap="square">
            <a:spAutoFit/>
          </a:bodyPr>
          <a:lstStyle/>
          <a:p>
            <a:r>
              <a:rPr lang="pt-BR" sz="2800" b="1" dirty="0"/>
              <a:t>Modelo de Negócios da Tecnologia Aberta</a:t>
            </a:r>
            <a:endParaRPr lang="pt-BR" sz="2800" dirty="0"/>
          </a:p>
        </p:txBody>
      </p:sp>
      <p:sp>
        <p:nvSpPr>
          <p:cNvPr id="10" name="CaixaDeTexto 9">
            <a:extLst>
              <a:ext uri="{FF2B5EF4-FFF2-40B4-BE49-F238E27FC236}">
                <a16:creationId xmlns:a16="http://schemas.microsoft.com/office/drawing/2014/main" id="{0CEAE31D-02A7-60BA-A65C-C66727B6FD2B}"/>
              </a:ext>
            </a:extLst>
          </p:cNvPr>
          <p:cNvSpPr txBox="1"/>
          <p:nvPr/>
        </p:nvSpPr>
        <p:spPr>
          <a:xfrm>
            <a:off x="3180744" y="2874202"/>
            <a:ext cx="4572000" cy="923330"/>
          </a:xfrm>
          <a:prstGeom prst="rect">
            <a:avLst/>
          </a:prstGeom>
          <a:noFill/>
        </p:spPr>
        <p:txBody>
          <a:bodyPr wrap="square">
            <a:spAutoFit/>
          </a:bodyPr>
          <a:lstStyle/>
          <a:p>
            <a:r>
              <a:rPr lang="pt-BR" sz="1800" b="1" dirty="0"/>
              <a:t>Transferência de Tecnologia</a:t>
            </a:r>
            <a:r>
              <a:rPr lang="pt-BR" b="1" dirty="0"/>
              <a:t>, Colaboração, Inovação, Crescimento, Qualidade, Segurança e Menor Custo</a:t>
            </a:r>
            <a:endParaRPr lang="pt-BR" dirty="0"/>
          </a:p>
        </p:txBody>
      </p:sp>
    </p:spTree>
    <p:extLst>
      <p:ext uri="{BB962C8B-B14F-4D97-AF65-F5344CB8AC3E}">
        <p14:creationId xmlns:p14="http://schemas.microsoft.com/office/powerpoint/2010/main" val="2928014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86E104-8552-9E94-DDAA-0EBE3C787FA0}"/>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defTabSz="914400"/>
            <a:r>
              <a:rPr lang="en-US" sz="7800" b="1" kern="1200">
                <a:solidFill>
                  <a:schemeClr val="tx1"/>
                </a:solidFill>
                <a:latin typeface="+mj-lt"/>
                <a:ea typeface="+mj-ea"/>
                <a:cs typeface="+mj-cs"/>
              </a:rPr>
              <a:t>Comparativo de Investimentos</a:t>
            </a: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451771"/>
            <a:ext cx="3086100" cy="365125"/>
          </a:xfrm>
        </p:spPr>
        <p:txBody>
          <a:bodyPr/>
          <a:lstStyle/>
          <a:p>
            <a:r>
              <a:rPr lang="en-US"/>
              <a:t>ALVF – Associação Hospitalar Lenoir Vargas Ferreira</a:t>
            </a:r>
            <a:endParaRPr lang="en-US" dirty="0"/>
          </a:p>
        </p:txBody>
      </p:sp>
      <p:sp>
        <p:nvSpPr>
          <p:cNvPr id="6" name="Title 1">
            <a:extLst>
              <a:ext uri="{FF2B5EF4-FFF2-40B4-BE49-F238E27FC236}">
                <a16:creationId xmlns:a16="http://schemas.microsoft.com/office/drawing/2014/main" id="{F6D34505-10F7-B46E-205A-6EF4680E94DE}"/>
              </a:ext>
            </a:extLst>
          </p:cNvPr>
          <p:cNvSpPr>
            <a:spLocks noGrp="1"/>
          </p:cNvSpPr>
          <p:nvPr>
            <p:ph type="title"/>
          </p:nvPr>
        </p:nvSpPr>
        <p:spPr>
          <a:xfrm>
            <a:off x="162046" y="131266"/>
            <a:ext cx="8854633" cy="667388"/>
          </a:xfrm>
        </p:spPr>
        <p:txBody>
          <a:bodyPr anchor="ctr">
            <a:noAutofit/>
          </a:bodyPr>
          <a:lstStyle/>
          <a:p>
            <a:pPr algn="ctr"/>
            <a:r>
              <a:rPr lang="pt-BR" sz="3600" b="1" dirty="0"/>
              <a:t>Investimentos: Front Office e Nuvem</a:t>
            </a:r>
            <a:br>
              <a:rPr lang="pt-BR" sz="3600" b="1" dirty="0"/>
            </a:br>
            <a:r>
              <a:rPr lang="pt-BR" sz="2000" b="1" dirty="0"/>
              <a:t>(Software + Nuvem(Cloud) + Servidores + Bancos de Dados)</a:t>
            </a:r>
          </a:p>
        </p:txBody>
      </p:sp>
      <p:graphicFrame>
        <p:nvGraphicFramePr>
          <p:cNvPr id="8" name="Tabela 7">
            <a:extLst>
              <a:ext uri="{FF2B5EF4-FFF2-40B4-BE49-F238E27FC236}">
                <a16:creationId xmlns:a16="http://schemas.microsoft.com/office/drawing/2014/main" id="{2B1538B3-33BB-B6B7-71E4-3770E2B208C6}"/>
              </a:ext>
            </a:extLst>
          </p:cNvPr>
          <p:cNvGraphicFramePr>
            <a:graphicFrameLocks noGrp="1"/>
          </p:cNvGraphicFramePr>
          <p:nvPr>
            <p:extLst>
              <p:ext uri="{D42A27DB-BD31-4B8C-83A1-F6EECF244321}">
                <p14:modId xmlns:p14="http://schemas.microsoft.com/office/powerpoint/2010/main" val="1018266165"/>
              </p:ext>
            </p:extLst>
          </p:nvPr>
        </p:nvGraphicFramePr>
        <p:xfrm>
          <a:off x="162046" y="935194"/>
          <a:ext cx="8854633" cy="5562600"/>
        </p:xfrm>
        <a:graphic>
          <a:graphicData uri="http://schemas.openxmlformats.org/drawingml/2006/table">
            <a:tbl>
              <a:tblPr firstRow="1" bandRow="1">
                <a:tableStyleId>{5C22544A-7EE6-4342-B048-85BDC9FD1C3A}</a:tableStyleId>
              </a:tblPr>
              <a:tblGrid>
                <a:gridCol w="1699313">
                  <a:extLst>
                    <a:ext uri="{9D8B030D-6E8A-4147-A177-3AD203B41FA5}">
                      <a16:colId xmlns:a16="http://schemas.microsoft.com/office/drawing/2014/main" val="2135881087"/>
                    </a:ext>
                  </a:extLst>
                </a:gridCol>
                <a:gridCol w="3034732">
                  <a:extLst>
                    <a:ext uri="{9D8B030D-6E8A-4147-A177-3AD203B41FA5}">
                      <a16:colId xmlns:a16="http://schemas.microsoft.com/office/drawing/2014/main" val="995559863"/>
                    </a:ext>
                  </a:extLst>
                </a:gridCol>
                <a:gridCol w="1767352">
                  <a:extLst>
                    <a:ext uri="{9D8B030D-6E8A-4147-A177-3AD203B41FA5}">
                      <a16:colId xmlns:a16="http://schemas.microsoft.com/office/drawing/2014/main" val="3106063384"/>
                    </a:ext>
                  </a:extLst>
                </a:gridCol>
                <a:gridCol w="2353236">
                  <a:extLst>
                    <a:ext uri="{9D8B030D-6E8A-4147-A177-3AD203B41FA5}">
                      <a16:colId xmlns:a16="http://schemas.microsoft.com/office/drawing/2014/main" val="2542335714"/>
                    </a:ext>
                  </a:extLst>
                </a:gridCol>
              </a:tblGrid>
              <a:tr h="0">
                <a:tc>
                  <a:txBody>
                    <a:bodyPr/>
                    <a:lstStyle/>
                    <a:p>
                      <a:r>
                        <a:rPr lang="pt-BR" sz="1400" dirty="0"/>
                        <a:t>Front Office e Cloud </a:t>
                      </a:r>
                      <a:r>
                        <a:rPr lang="pt-BR" sz="1400" dirty="0" err="1"/>
                        <a:t>Computing</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Tasy</a:t>
                      </a:r>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100" b="1" dirty="0"/>
                        <a:t>N.I. = Não Informado</a:t>
                      </a:r>
                      <a:endParaRPr lang="pt-BR" sz="11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636864">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(1 ano, 10 meses e 15 dias)  e 4,5 meses (4meses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R$ 5.778.106,44</a:t>
                      </a:r>
                    </a:p>
                  </a:txBody>
                  <a:tcPr anchor="b"/>
                </a:tc>
                <a:extLst>
                  <a:ext uri="{0D108BD9-81ED-4DB2-BD59-A6C34878D82A}">
                    <a16:rowId xmlns:a16="http://schemas.microsoft.com/office/drawing/2014/main" val="3151756080"/>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R$ 1.476.000 ,00 (L.U.T)  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4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R$ 2.471.580,00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R$ 301.532,64</a:t>
                      </a:r>
                    </a:p>
                  </a:txBody>
                  <a:tcPr anchor="b"/>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R$ 123.000,00 (L.U.T) 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R$ 79.200,00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R$ 2.952.000,00 (L.U.T) 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R$ 1.900.800,00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R$ 603.065,28</a:t>
                      </a:r>
                    </a:p>
                  </a:txBody>
                  <a:tcPr anchor="b"/>
                </a:tc>
                <a:extLst>
                  <a:ext uri="{0D108BD9-81ED-4DB2-BD59-A6C34878D82A}">
                    <a16:rowId xmlns:a16="http://schemas.microsoft.com/office/drawing/2014/main" val="4076487972"/>
                  </a:ext>
                </a:extLst>
              </a:tr>
            </a:tbl>
          </a:graphicData>
        </a:graphic>
      </p:graphicFrame>
    </p:spTree>
    <p:extLst>
      <p:ext uri="{BB962C8B-B14F-4D97-AF65-F5344CB8AC3E}">
        <p14:creationId xmlns:p14="http://schemas.microsoft.com/office/powerpoint/2010/main" val="146053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63930" y="1050595"/>
            <a:ext cx="6056111"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3096404"/>
            <a:ext cx="7011027" cy="2673460"/>
          </a:xfrm>
        </p:spPr>
        <p:txBody>
          <a:bodyPr anchor="t">
            <a:normAutofit/>
          </a:bodyPr>
          <a:lstStyle/>
          <a:p>
            <a:pPr algn="just"/>
            <a:r>
              <a:rPr lang="pt-BR" sz="1900" dirty="0">
                <a:latin typeface="Arial" panose="020B0604020202020204" pitchFamily="34" charset="0"/>
                <a:cs typeface="Arial" panose="020B0604020202020204" pitchFamily="34" charset="0"/>
              </a:rPr>
              <a:t>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p:txBody>
      </p:sp>
    </p:spTree>
    <p:extLst>
      <p:ext uri="{BB962C8B-B14F-4D97-AF65-F5344CB8AC3E}">
        <p14:creationId xmlns:p14="http://schemas.microsoft.com/office/powerpoint/2010/main" val="4267464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de Back offices: </a:t>
            </a:r>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a:p>
            <a:pPr algn="just"/>
            <a:endParaRPr lang="pt-BR" sz="1400" dirty="0"/>
          </a:p>
          <a:p>
            <a:pPr algn="just"/>
            <a:endParaRPr lang="pt-BR" sz="1400" dirty="0"/>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a:t>
            </a:r>
            <a:r>
              <a:rPr lang="pt-BR" b="1" dirty="0" err="1"/>
              <a:t>back</a:t>
            </a:r>
            <a:r>
              <a:rPr lang="pt-BR" b="1" dirty="0"/>
              <a:t>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c 3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4377" y="775849"/>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5310553" y="647593"/>
            <a:ext cx="3350844" cy="3060541"/>
          </a:xfrm>
        </p:spPr>
        <p:txBody>
          <a:bodyPr vert="horz" lIns="91440" tIns="45720" rIns="91440" bIns="45720" rtlCol="0" anchor="b">
            <a:normAutofit/>
          </a:bodyPr>
          <a:lstStyle/>
          <a:p>
            <a:pPr algn="ctr" defTabSz="914400"/>
            <a:r>
              <a:rPr lang="en-US" sz="6000" b="1" kern="1200">
                <a:solidFill>
                  <a:srgbClr val="FFFFFF"/>
                </a:solidFill>
                <a:latin typeface="+mj-lt"/>
                <a:ea typeface="+mj-ea"/>
                <a:cs typeface="+mj-cs"/>
              </a:rPr>
              <a:t>Parcerias</a:t>
            </a:r>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sp>
        <p:nvSpPr>
          <p:cNvPr id="38" name="Oval 3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276" y="366810"/>
            <a:ext cx="4593285"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Aperto de mão">
            <a:extLst>
              <a:ext uri="{FF2B5EF4-FFF2-40B4-BE49-F238E27FC236}">
                <a16:creationId xmlns:a16="http://schemas.microsoft.com/office/drawing/2014/main" id="{F10F1D79-02A6-1C20-5F81-2CDCD38DD7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60" y="1834479"/>
            <a:ext cx="3189041" cy="318904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013325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r>
              <a:rPr lang="pt-BR" sz="2800" b="1">
                <a:solidFill>
                  <a:srgbClr val="FFFFFF"/>
                </a:solidFill>
              </a:rPr>
              <a:t>Institucionais</a:t>
            </a:r>
          </a:p>
        </p:txBody>
      </p:sp>
      <p:sp>
        <p:nvSpPr>
          <p:cNvPr id="22" name="Arc 2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pPr lvl="1"/>
            <a:r>
              <a:rPr lang="pt-BR"/>
              <a:t> ALVF</a:t>
            </a:r>
          </a:p>
          <a:p>
            <a:pPr lvl="1"/>
            <a:r>
              <a:rPr lang="pt-BR"/>
              <a:t> Unimed</a:t>
            </a:r>
          </a:p>
          <a:p>
            <a:pPr lvl="1"/>
            <a:r>
              <a:rPr lang="pt-BR"/>
              <a:t> Instituições desenvolvedoras de Soluções Abertas</a:t>
            </a:r>
          </a:p>
          <a:p>
            <a:pPr lvl="1"/>
            <a:r>
              <a:rPr lang="pt-BR"/>
              <a:t> Universidades</a:t>
            </a:r>
          </a:p>
          <a:p>
            <a:pPr lvl="1"/>
            <a:r>
              <a:rPr lang="pt-BR"/>
              <a:t> Demais Parceiros</a:t>
            </a:r>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ight Triangle 27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ectangle 27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52354" y="1008993"/>
            <a:ext cx="7477246" cy="382922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kern="1200" dirty="0" err="1">
                <a:solidFill>
                  <a:schemeClr val="tx1"/>
                </a:solidFill>
                <a:latin typeface="+mj-lt"/>
                <a:ea typeface="+mj-ea"/>
                <a:cs typeface="+mj-cs"/>
              </a:rPr>
              <a:t>Modelos</a:t>
            </a:r>
            <a:r>
              <a:rPr lang="en-US" sz="3300" b="1" kern="1200" dirty="0">
                <a:solidFill>
                  <a:schemeClr val="tx1"/>
                </a:solidFill>
                <a:latin typeface="+mj-lt"/>
                <a:ea typeface="+mj-ea"/>
                <a:cs typeface="+mj-cs"/>
              </a:rPr>
              <a:t> de Negocios para Sistemas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r>
              <a:rPr lang="en-US" sz="3300" kern="1200" dirty="0">
                <a:solidFill>
                  <a:schemeClr val="tx1"/>
                </a:solidFill>
                <a:latin typeface="+mj-lt"/>
                <a:ea typeface="+mj-ea"/>
                <a:cs typeface="+mj-cs"/>
              </a:rPr>
              <a:t>;</a:t>
            </a:r>
          </a:p>
          <a:p>
            <a:pPr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r>
              <a:rPr lang="en-US" sz="3300" kern="1200" dirty="0">
                <a:solidFill>
                  <a:schemeClr val="tx1"/>
                </a:solidFill>
                <a:latin typeface="+mj-lt"/>
                <a:ea typeface="+mj-ea"/>
                <a:cs typeface="+mj-cs"/>
              </a:rPr>
              <a:t> com </a:t>
            </a:r>
            <a:r>
              <a:rPr lang="en-US" sz="3300" kern="1200" dirty="0" err="1">
                <a:solidFill>
                  <a:schemeClr val="tx1"/>
                </a:solidFill>
                <a:latin typeface="+mj-lt"/>
                <a:ea typeface="+mj-ea"/>
                <a:cs typeface="+mj-cs"/>
              </a:rPr>
              <a:t>transferência</a:t>
            </a:r>
            <a:r>
              <a:rPr lang="en-US" sz="3300" kern="1200" dirty="0">
                <a:solidFill>
                  <a:schemeClr val="tx1"/>
                </a:solidFill>
                <a:latin typeface="+mj-lt"/>
                <a:ea typeface="+mj-ea"/>
                <a:cs typeface="+mj-cs"/>
              </a:rPr>
              <a:t> de </a:t>
            </a:r>
            <a:r>
              <a:rPr lang="en-US" sz="3300" kern="1200" dirty="0" err="1">
                <a:solidFill>
                  <a:schemeClr val="tx1"/>
                </a:solidFill>
                <a:latin typeface="+mj-lt"/>
                <a:ea typeface="+mj-ea"/>
                <a:cs typeface="+mj-cs"/>
              </a:rPr>
              <a:t>tecnologia</a:t>
            </a:r>
            <a:r>
              <a:rPr lang="en-US" sz="3300" kern="1200" dirty="0">
                <a:solidFill>
                  <a:schemeClr val="tx1"/>
                </a:solidFill>
                <a:latin typeface="+mj-lt"/>
                <a:ea typeface="+mj-ea"/>
                <a:cs typeface="+mj-cs"/>
              </a:rPr>
              <a:t>.</a:t>
            </a:r>
            <a:endParaRPr lang="en-US" sz="24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636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515125" y="1153572"/>
            <a:ext cx="2400300" cy="4461163"/>
          </a:xfrm>
        </p:spPr>
        <p:txBody>
          <a:bodyPr>
            <a:normAutofit/>
          </a:bodyPr>
          <a:lstStyle/>
          <a:p>
            <a:r>
              <a:rPr lang="pt-BR" b="1" i="0">
                <a:solidFill>
                  <a:srgbClr val="FFFFFF"/>
                </a:solidFill>
                <a:effectLst/>
                <a:latin typeface="Google Sans"/>
              </a:rPr>
              <a:t>Inovação aberta </a:t>
            </a:r>
            <a:endParaRPr lang="pt-BR" b="1">
              <a:solidFill>
                <a:srgbClr val="FFFFFF"/>
              </a:solidFill>
            </a:endParaRP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3335481" y="591344"/>
            <a:ext cx="5179868" cy="5585619"/>
          </a:xfrm>
        </p:spPr>
        <p:txBody>
          <a:bodyPr anchor="ctr">
            <a:normAutofit/>
          </a:bodyPr>
          <a:lstStyle/>
          <a:p>
            <a:pPr marL="342900" indent="-342900">
              <a:buFont typeface="+mj-lt"/>
              <a:buAutoNum type="arabicPeriod"/>
            </a:pPr>
            <a:r>
              <a:rPr lang="pt-BR"/>
              <a:t>Estratégia de gestão que envolve a colaboração entre </a:t>
            </a:r>
            <a:r>
              <a:rPr lang="pt-BR" b="1"/>
              <a:t>empresas</a:t>
            </a:r>
            <a:r>
              <a:rPr lang="pt-BR"/>
              <a:t>, </a:t>
            </a:r>
            <a:r>
              <a:rPr lang="pt-BR" b="1"/>
              <a:t>universidades</a:t>
            </a:r>
            <a:r>
              <a:rPr lang="pt-BR"/>
              <a:t>, startups e outras instituições. </a:t>
            </a:r>
          </a:p>
          <a:p>
            <a:pPr marL="342900" indent="-342900">
              <a:buFont typeface="+mj-lt"/>
              <a:buAutoNum type="arabicPeriod"/>
            </a:pPr>
            <a:r>
              <a:rPr lang="pt-BR"/>
              <a:t>Objetivo: criar </a:t>
            </a:r>
            <a:r>
              <a:rPr lang="pt-BR" b="1"/>
              <a:t>soluções inovadoras e competitivas</a:t>
            </a:r>
            <a:r>
              <a:rPr lang="pt-BR"/>
              <a:t>. </a:t>
            </a:r>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938380" cy="365125"/>
          </a:xfrm>
        </p:spPr>
        <p:txBody>
          <a:bodyPr>
            <a:normAutofit/>
          </a:bodyPr>
          <a:lstStyle/>
          <a:p>
            <a:pPr>
              <a:spcAft>
                <a:spcPts val="600"/>
              </a:spcAft>
            </a:pPr>
            <a:r>
              <a:rPr lang="en-US"/>
              <a:t>ALVF – Associação Hospitalar Lenoir Vargas Ferreira</a:t>
            </a:r>
          </a:p>
        </p:txBody>
      </p:sp>
    </p:spTree>
    <p:extLst>
      <p:ext uri="{BB962C8B-B14F-4D97-AF65-F5344CB8AC3E}">
        <p14:creationId xmlns:p14="http://schemas.microsoft.com/office/powerpoint/2010/main" val="358776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A659D1E4-AAC7-BDD4-6D17-F5178F51FB7E}"/>
              </a:ext>
            </a:extLst>
          </p:cNvPr>
          <p:cNvSpPr txBox="1">
            <a:spLocks/>
          </p:cNvSpPr>
          <p:nvPr/>
        </p:nvSpPr>
        <p:spPr>
          <a:xfrm>
            <a:off x="696682" y="5706043"/>
            <a:ext cx="7750628" cy="807326"/>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pt-BR" sz="5400"/>
              <a:t>Obrigado!</a:t>
            </a:r>
            <a:endParaRPr lang="pt-BR" sz="5400" dirty="0"/>
          </a:p>
        </p:txBody>
      </p:sp>
      <p:sp>
        <p:nvSpPr>
          <p:cNvPr id="7" name="Espaço Reservado para Rodapé 2">
            <a:extLst>
              <a:ext uri="{FF2B5EF4-FFF2-40B4-BE49-F238E27FC236}">
                <a16:creationId xmlns:a16="http://schemas.microsoft.com/office/drawing/2014/main" id="{CA3B1BE6-AC69-607E-4A23-92B81FBA1CA1}"/>
              </a:ext>
            </a:extLst>
          </p:cNvPr>
          <p:cNvSpPr txBox="1">
            <a:spLocks/>
          </p:cNvSpPr>
          <p:nvPr/>
        </p:nvSpPr>
        <p:spPr>
          <a:xfrm>
            <a:off x="1637815" y="1247721"/>
            <a:ext cx="5868365" cy="362884"/>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ALVF – Associação Hospitalar Lenoir Vargas Ferreira</a:t>
            </a:r>
            <a:endParaRPr lang="en-US" sz="1800" b="1" dirty="0">
              <a:solidFill>
                <a:schemeClr val="tx1"/>
              </a:solidFill>
            </a:endParaRPr>
          </a:p>
        </p:txBody>
      </p:sp>
      <p:pic>
        <p:nvPicPr>
          <p:cNvPr id="8" name="Imagem 7" descr="Placa azul com letras brancas em fundo preto&#10;&#10;O conteúdo gerado por IA pode estar incorreto.">
            <a:extLst>
              <a:ext uri="{FF2B5EF4-FFF2-40B4-BE49-F238E27FC236}">
                <a16:creationId xmlns:a16="http://schemas.microsoft.com/office/drawing/2014/main" id="{37F8B7B0-AE07-C516-B4DC-E12B2E7D54A6}"/>
              </a:ext>
            </a:extLst>
          </p:cNvPr>
          <p:cNvPicPr>
            <a:picLocks noChangeAspect="1"/>
          </p:cNvPicPr>
          <p:nvPr/>
        </p:nvPicPr>
        <p:blipFill>
          <a:blip r:embed="rId7"/>
          <a:stretch>
            <a:fillRect/>
          </a:stretch>
        </p:blipFill>
        <p:spPr>
          <a:xfrm>
            <a:off x="3837425" y="344631"/>
            <a:ext cx="1469143" cy="807325"/>
          </a:xfrm>
          <a:prstGeom prst="rect">
            <a:avLst/>
          </a:prstGeom>
        </p:spPr>
      </p:pic>
      <p:graphicFrame>
        <p:nvGraphicFramePr>
          <p:cNvPr id="9" name="Tabela 8">
            <a:extLst>
              <a:ext uri="{FF2B5EF4-FFF2-40B4-BE49-F238E27FC236}">
                <a16:creationId xmlns:a16="http://schemas.microsoft.com/office/drawing/2014/main" id="{8AC9F7E9-9996-B8DD-84B5-7998CB0B6048}"/>
              </a:ext>
            </a:extLst>
          </p:cNvPr>
          <p:cNvGraphicFramePr>
            <a:graphicFrameLocks noGrp="1"/>
          </p:cNvGraphicFramePr>
          <p:nvPr>
            <p:extLst>
              <p:ext uri="{D42A27DB-BD31-4B8C-83A1-F6EECF244321}">
                <p14:modId xmlns:p14="http://schemas.microsoft.com/office/powerpoint/2010/main" val="1484769932"/>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lgn="ctr">
              <a:buSzPts val="5400"/>
            </a:pPr>
            <a:r>
              <a:rPr lang="pt-BR" sz="3200" b="1" dirty="0">
                <a:solidFill>
                  <a:srgbClr val="0F4861"/>
                </a:solidFill>
              </a:rPr>
              <a:t>1 – Conceito sobre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a:t>
            </a:r>
            <a:r>
              <a:rPr lang="pt-BR" sz="2400" dirty="0"/>
              <a:t>O código-fonte tem dono e não é acessível ao usuário. São desenvolvidos, distribuídos e mantidos por empresas que colocam restrições ao uso, modificação e distribuição. Cobram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dirty="0"/>
              <a:t>Customizações são limitadas ao proprietário (são abertos tickets com custos e prazos).</a:t>
            </a:r>
          </a:p>
          <a:p>
            <a:pPr lvl="1" algn="just">
              <a:buFont typeface="Arial" panose="020B0604020202020204" pitchFamily="34" charset="0"/>
              <a:buChar char="•"/>
            </a:pPr>
            <a:r>
              <a:rPr lang="pt-BR" sz="2400" dirty="0"/>
              <a:t> Aparentemente possuem maior controle sobre segurança e conformidade.</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5262979"/>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o código aberto.</a:t>
            </a:r>
          </a:p>
          <a:p>
            <a:pPr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Pode ser personalizado e não há licenciamentos,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promove inovações rápidas e soluções robustas.</a:t>
            </a:r>
          </a:p>
          <a:p>
            <a:pPr marL="174625" indent="268288" algn="just">
              <a:buFont typeface="+mj-lt"/>
              <a:buAutoNum type="arabicPeriod"/>
            </a:pPr>
            <a:r>
              <a:rPr lang="pt-BR" b="1" dirty="0"/>
              <a:t>Transparência e segurança:</a:t>
            </a:r>
            <a:r>
              <a:rPr lang="pt-BR" dirty="0"/>
              <a:t> Vulnerabilidades são identificadas e corrigidas e tem resposta rápida a ameaças de segurança.</a:t>
            </a:r>
          </a:p>
          <a:p>
            <a:pPr marL="174625" indent="268288" algn="just">
              <a:buFont typeface="+mj-lt"/>
              <a:buAutoNum type="arabicPeriod"/>
            </a:pPr>
            <a:r>
              <a:rPr lang="pt-BR" b="1" dirty="0"/>
              <a:t>Baixo ou nenhum custo:</a:t>
            </a:r>
            <a:r>
              <a:rPr lang="pt-BR" dirty="0"/>
              <a:t> o uso é gratuito, mas serviços de suporte são pagos, quando terceirizados. Se não terceirizados, tem os custos de equipe de desenvolvimento local.</a:t>
            </a:r>
          </a:p>
          <a:p>
            <a:pPr marL="174625" indent="268288" algn="just">
              <a:buFont typeface="+mj-lt"/>
              <a:buAutoNum type="arabicPeriod"/>
            </a:pPr>
            <a:r>
              <a:rPr lang="pt-BR" b="1" dirty="0"/>
              <a:t>Integração e interoperabilidade:</a:t>
            </a:r>
            <a:r>
              <a:rPr lang="pt-BR" dirty="0"/>
              <a:t> São projetados para integrar com outros sistemas, com uso de padrões e APIs amplamente aceitas, por sistemas open </a:t>
            </a:r>
            <a:r>
              <a:rPr lang="pt-BR" dirty="0" err="1"/>
              <a:t>sources</a:t>
            </a:r>
            <a:r>
              <a:rPr lang="pt-BR" dirty="0"/>
              <a:t> e/ou fechados.</a:t>
            </a:r>
          </a:p>
        </p:txBody>
      </p:sp>
    </p:spTree>
    <p:extLst>
      <p:ext uri="{BB962C8B-B14F-4D97-AF65-F5344CB8AC3E}">
        <p14:creationId xmlns:p14="http://schemas.microsoft.com/office/powerpoint/2010/main" val="10916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2154887"/>
            <a:ext cx="8022326"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8000" b="1" kern="1200" dirty="0">
                <a:solidFill>
                  <a:schemeClr val="tx1"/>
                </a:solidFill>
                <a:latin typeface="+mj-lt"/>
                <a:ea typeface="+mj-ea"/>
                <a:cs typeface="+mj-cs"/>
              </a:rPr>
              <a:t>Sistemas </a:t>
            </a:r>
            <a:r>
              <a:rPr lang="en-US" sz="8000" b="1" kern="1200" dirty="0" err="1">
                <a:solidFill>
                  <a:schemeClr val="tx1"/>
                </a:solidFill>
                <a:latin typeface="+mj-lt"/>
                <a:ea typeface="+mj-ea"/>
                <a:cs typeface="+mj-cs"/>
              </a:rPr>
              <a:t>Fechados</a:t>
            </a:r>
            <a:r>
              <a:rPr lang="en-US" sz="8000" b="1" kern="1200" dirty="0">
                <a:solidFill>
                  <a:schemeClr val="tx1"/>
                </a:solidFill>
                <a:latin typeface="+mj-lt"/>
                <a:ea typeface="+mj-ea"/>
                <a:cs typeface="+mj-cs"/>
              </a:rPr>
              <a:t>/</a:t>
            </a:r>
            <a:r>
              <a:rPr lang="en-US" sz="8000" b="1" kern="1200" dirty="0" err="1">
                <a:solidFill>
                  <a:schemeClr val="tx1"/>
                </a:solidFill>
                <a:latin typeface="+mj-lt"/>
                <a:ea typeface="+mj-ea"/>
                <a:cs typeface="+mj-cs"/>
              </a:rPr>
              <a:t>Aluguel</a:t>
            </a:r>
            <a:endParaRPr lang="en-US" sz="8000" b="1" kern="1200" dirty="0">
              <a:solidFill>
                <a:schemeClr val="tx1"/>
              </a:solidFill>
              <a:latin typeface="+mj-lt"/>
              <a:ea typeface="+mj-ea"/>
              <a:cs typeface="+mj-cs"/>
            </a:endParaRPr>
          </a:p>
          <a:p>
            <a:pPr>
              <a:lnSpc>
                <a:spcPct val="90000"/>
              </a:lnSpc>
              <a:spcBef>
                <a:spcPct val="0"/>
              </a:spcBef>
              <a:spcAft>
                <a:spcPts val="600"/>
              </a:spcAft>
              <a:buSzPts val="5400"/>
            </a:pPr>
            <a:endParaRPr lang="en-US" sz="8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68286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BC8BD44-C5F2-6A34-03EC-B30969637B57}"/>
              </a:ext>
            </a:extLst>
          </p:cNvPr>
          <p:cNvSpPr>
            <a:spLocks noGrp="1"/>
          </p:cNvSpPr>
          <p:nvPr>
            <p:ph type="title"/>
          </p:nvPr>
        </p:nvSpPr>
        <p:spPr>
          <a:xfrm>
            <a:off x="353030" y="101330"/>
            <a:ext cx="8437943" cy="499430"/>
          </a:xfrm>
        </p:spPr>
        <p:txBody>
          <a:bodyPr anchor="ctr">
            <a:noAutofit/>
          </a:bodyPr>
          <a:lstStyle/>
          <a:p>
            <a:pPr algn="ctr"/>
            <a:r>
              <a:rPr lang="pt-BR" sz="3200" b="1" dirty="0"/>
              <a:t>Valores, Parcelamentos e Prazos</a:t>
            </a:r>
          </a:p>
        </p:txBody>
      </p:sp>
      <p:graphicFrame>
        <p:nvGraphicFramePr>
          <p:cNvPr id="6" name="Tabela 5">
            <a:extLst>
              <a:ext uri="{FF2B5EF4-FFF2-40B4-BE49-F238E27FC236}">
                <a16:creationId xmlns:a16="http://schemas.microsoft.com/office/drawing/2014/main" id="{D1AD66F6-09E5-0C81-E0B7-78113EFCE712}"/>
              </a:ext>
            </a:extLst>
          </p:cNvPr>
          <p:cNvGraphicFramePr>
            <a:graphicFrameLocks noGrp="1"/>
          </p:cNvGraphicFramePr>
          <p:nvPr>
            <p:extLst>
              <p:ext uri="{D42A27DB-BD31-4B8C-83A1-F6EECF244321}">
                <p14:modId xmlns:p14="http://schemas.microsoft.com/office/powerpoint/2010/main" val="941401861"/>
              </p:ext>
            </p:extLst>
          </p:nvPr>
        </p:nvGraphicFramePr>
        <p:xfrm>
          <a:off x="353027" y="550872"/>
          <a:ext cx="6528122" cy="5756256"/>
        </p:xfrm>
        <a:graphic>
          <a:graphicData uri="http://schemas.openxmlformats.org/drawingml/2006/table">
            <a:tbl>
              <a:tblPr firstRow="1" bandRow="1">
                <a:tableStyleId>{5C22544A-7EE6-4342-B048-85BDC9FD1C3A}</a:tableStyleId>
              </a:tblPr>
              <a:tblGrid>
                <a:gridCol w="3246151">
                  <a:extLst>
                    <a:ext uri="{9D8B030D-6E8A-4147-A177-3AD203B41FA5}">
                      <a16:colId xmlns:a16="http://schemas.microsoft.com/office/drawing/2014/main" val="2135881087"/>
                    </a:ext>
                  </a:extLst>
                </a:gridCol>
                <a:gridCol w="328197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Valor total da manutenção no primeiro ano, mais 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Valores acumulados em Investimentos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3110679299"/>
                  </a:ext>
                </a:extLst>
              </a:tr>
            </a:tbl>
          </a:graphicData>
        </a:graphic>
      </p:graphicFrame>
      <p:pic>
        <p:nvPicPr>
          <p:cNvPr id="9" name="Google Shape;278;g2207cedb8ab_0_6">
            <a:extLst>
              <a:ext uri="{FF2B5EF4-FFF2-40B4-BE49-F238E27FC236}">
                <a16:creationId xmlns:a16="http://schemas.microsoft.com/office/drawing/2014/main" id="{9E3AD621-2E9E-81EB-7A27-54DA23709248}"/>
              </a:ext>
            </a:extLst>
          </p:cNvPr>
          <p:cNvPicPr preferRelativeResize="0"/>
          <p:nvPr/>
        </p:nvPicPr>
        <p:blipFill rotWithShape="1">
          <a:blip r:embed="rId3">
            <a:alphaModFix/>
          </a:blip>
          <a:srcRect/>
          <a:stretch/>
        </p:blipFill>
        <p:spPr>
          <a:xfrm>
            <a:off x="353027" y="6307128"/>
            <a:ext cx="8571054" cy="490007"/>
          </a:xfrm>
          <a:prstGeom prst="rect">
            <a:avLst/>
          </a:prstGeom>
          <a:noFill/>
          <a:ln>
            <a:noFill/>
          </a:ln>
        </p:spPr>
      </p:pic>
      <p:sp>
        <p:nvSpPr>
          <p:cNvPr id="10" name="Rectangle 2">
            <a:extLst>
              <a:ext uri="{FF2B5EF4-FFF2-40B4-BE49-F238E27FC236}">
                <a16:creationId xmlns:a16="http://schemas.microsoft.com/office/drawing/2014/main" id="{E6F5B886-D21F-0DEF-F0C9-F16EDFE01922}"/>
              </a:ext>
            </a:extLst>
          </p:cNvPr>
          <p:cNvSpPr>
            <a:spLocks noChangeArrowheads="1"/>
          </p:cNvSpPr>
          <p:nvPr/>
        </p:nvSpPr>
        <p:spPr bwMode="auto">
          <a:xfrm>
            <a:off x="6892725" y="532531"/>
            <a:ext cx="2031356" cy="5755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FontTx/>
              <a:buChar char="•"/>
            </a:pPr>
            <a:r>
              <a:rPr kumimoji="0" lang="pt-BR" altLang="pt-BR" sz="16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6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limitada </a:t>
            </a:r>
            <a:r>
              <a:rPr kumimoji="0" lang="pt-BR" altLang="pt-BR" sz="16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algn="just" defTabSz="914400" rtl="0" eaLnBrk="0" fontAlgn="base" latinLnBrk="0" hangingPunct="0">
              <a:lnSpc>
                <a:spcPct val="100000"/>
              </a:lnSpc>
              <a:spcBef>
                <a:spcPct val="0"/>
              </a:spcBef>
              <a:spcAft>
                <a:spcPct val="0"/>
              </a:spcAft>
              <a:buClrTx/>
              <a:buSzTx/>
              <a:buFontTx/>
              <a:buChar char="•"/>
              <a:tabLst/>
            </a:pPr>
            <a:endParaRPr lang="pt-BR" altLang="pt-BR" sz="16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pt-BR" altLang="pt-BR" sz="1600" b="1" dirty="0">
                <a:latin typeface="Arial" panose="020B0604020202020204" pitchFamily="34" charset="0"/>
              </a:rPr>
              <a:t>CDU (Cessão de Direito de Uso): </a:t>
            </a: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vitalícia</a:t>
            </a:r>
            <a:r>
              <a:rPr kumimoji="0" lang="pt-BR" altLang="pt-BR" sz="16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1" i="0" u="none" strike="noStrike" cap="none" normalizeH="0" baseline="0" dirty="0">
                <a:ln>
                  <a:noFill/>
                </a:ln>
                <a:solidFill>
                  <a:schemeClr val="tx1"/>
                </a:solidFill>
                <a:effectLst/>
                <a:latin typeface="Arial" panose="020B0604020202020204" pitchFamily="34" charset="0"/>
              </a:rPr>
              <a:t>Diferença principal</a:t>
            </a:r>
            <a:r>
              <a:rPr kumimoji="0" lang="pt-BR" altLang="pt-BR" sz="1600" b="0" i="0" u="none" strike="noStrike" cap="none" normalizeH="0" baseline="0" dirty="0">
                <a:ln>
                  <a:noFill/>
                </a:ln>
                <a:solidFill>
                  <a:schemeClr val="tx1"/>
                </a:solidFill>
                <a:effectLst/>
                <a:latin typeface="Arial" panose="020B0604020202020204" pitchFamily="34" charset="0"/>
              </a:rPr>
              <a:t>: O </a:t>
            </a:r>
            <a:r>
              <a:rPr kumimoji="0" lang="pt-BR" altLang="pt-BR" sz="1600" b="1" i="0" u="none" strike="noStrike" cap="none" normalizeH="0" baseline="0" dirty="0">
                <a:ln>
                  <a:noFill/>
                </a:ln>
                <a:solidFill>
                  <a:schemeClr val="tx1"/>
                </a:solidFill>
                <a:effectLst/>
                <a:latin typeface="Arial" panose="020B0604020202020204" pitchFamily="34" charset="0"/>
              </a:rPr>
              <a:t>CDU é definitivo</a:t>
            </a:r>
            <a:r>
              <a:rPr kumimoji="0" lang="pt-BR" altLang="pt-BR" sz="1600" b="0" i="0" u="none" strike="noStrike" cap="none" normalizeH="0" baseline="0" dirty="0">
                <a:ln>
                  <a:noFill/>
                </a:ln>
                <a:solidFill>
                  <a:schemeClr val="tx1"/>
                </a:solidFill>
                <a:effectLst/>
                <a:latin typeface="Arial" panose="020B0604020202020204" pitchFamily="34" charset="0"/>
              </a:rPr>
              <a:t>, enquanto o </a:t>
            </a:r>
            <a:r>
              <a:rPr kumimoji="0" lang="pt-BR" altLang="pt-BR" sz="1600" b="1" i="0" u="none" strike="noStrike" cap="none" normalizeH="0" baseline="0" dirty="0">
                <a:ln>
                  <a:noFill/>
                </a:ln>
                <a:solidFill>
                  <a:schemeClr val="tx1"/>
                </a:solidFill>
                <a:effectLst/>
                <a:latin typeface="Arial" panose="020B0604020202020204" pitchFamily="34" charset="0"/>
              </a:rPr>
              <a:t>LUT é temporário e requer renovação periódica</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30108889"/>
      </p:ext>
    </p:extLst>
  </p:cSld>
  <p:clrMapOvr>
    <a:masterClrMapping/>
  </p:clrMapOvr>
</p:sld>
</file>

<file path=ppt/theme/theme1.xml><?xml version="1.0" encoding="utf-8"?>
<a:theme xmlns:a="http://schemas.openxmlformats.org/drawingml/2006/main" name="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emplate/>
  <TotalTime>1502</TotalTime>
  <Words>3221</Words>
  <Application>Microsoft Office PowerPoint</Application>
  <PresentationFormat>Apresentação na tela (4:3)</PresentationFormat>
  <Paragraphs>461</Paragraphs>
  <Slides>41</Slides>
  <Notes>17</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41</vt:i4>
      </vt:variant>
    </vt:vector>
  </HeadingPairs>
  <TitlesOfParts>
    <vt:vector size="51" baseType="lpstr">
      <vt:lpstr>Aptos</vt:lpstr>
      <vt:lpstr>Aptos Display</vt:lpstr>
      <vt:lpstr>Arial</vt:lpstr>
      <vt:lpstr>Calibri</vt:lpstr>
      <vt:lpstr>Google Sans</vt:lpstr>
      <vt:lpstr>Raleway</vt:lpstr>
      <vt:lpstr>Raleway Light</vt:lpstr>
      <vt:lpstr>wfont_2e4939_6f7a5545f5df428c83b5d6af186eca87</vt:lpstr>
      <vt:lpstr>wfont_2e4939_810417c1ed7845d798a58c19c12c0f7e</vt:lpstr>
      <vt:lpstr>Tema do Office</vt:lpstr>
      <vt:lpstr>Unimed - ALVF - Sistemas de Atendimento Front Office  Hospitalar </vt:lpstr>
      <vt:lpstr>Apresentação do PowerPoint</vt:lpstr>
      <vt:lpstr>Introdução</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Apresentação do PowerPoint</vt:lpstr>
      <vt:lpstr>Apresentação do PowerPoint</vt:lpstr>
      <vt:lpstr>SES/SC         CIASC         AGHUse</vt:lpstr>
      <vt:lpstr>Mais de 80 Hospitais e Membros da Comunidade de Desenvolvimento AGHUse</vt:lpstr>
      <vt:lpstr>Notícias</vt:lpstr>
      <vt:lpstr>AGHUse Sistema de Saúde do  HCPA</vt:lpstr>
      <vt:lpstr>AGHUse Sistema de Saúde do  HCPA</vt:lpstr>
      <vt:lpstr>Proposta de Credenciada pelo HCPA/POA, Implantadora : SONDA  Valores, Prazos e Condições:</vt:lpstr>
      <vt:lpstr>Proposta Comercial Sonda AGHUse</vt:lpstr>
      <vt:lpstr>Atividades e Serviços</vt:lpstr>
      <vt:lpstr>Profissionais Envolvidos e Considerações Finais</vt:lpstr>
      <vt:lpstr>  Modelo de Arquitetura do Sistema: </vt:lpstr>
      <vt:lpstr>  Tecnologias do Sistema: </vt:lpstr>
      <vt:lpstr>Dados e Integração</vt:lpstr>
      <vt:lpstr>Valores, Parcelamentos e Prazos (AGHUse/Sonda)</vt:lpstr>
      <vt:lpstr>Valores e Condições Comerciais (Sonda Cloud Computing – Infraestrutura Computacional)</vt:lpstr>
      <vt:lpstr>Apresentação do PowerPoint</vt:lpstr>
      <vt:lpstr>Apresentação do PowerPoint</vt:lpstr>
      <vt:lpstr>Apresentação do PowerPoint</vt:lpstr>
      <vt:lpstr>Comparativo de Investimentos</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32</cp:revision>
  <dcterms:created xsi:type="dcterms:W3CDTF">2013-01-27T09:14:16Z</dcterms:created>
  <dcterms:modified xsi:type="dcterms:W3CDTF">2025-02-27T15:20:11Z</dcterms:modified>
  <cp:category/>
</cp:coreProperties>
</file>